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259" r:id="rId6"/>
    <p:sldId id="265"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80" r:id="rId22"/>
    <p:sldId id="279" r:id="rId23"/>
    <p:sldId id="281" r:id="rId24"/>
    <p:sldId id="282" r:id="rId25"/>
    <p:sldId id="283" r:id="rId26"/>
    <p:sldId id="284" r:id="rId27"/>
    <p:sldId id="285" r:id="rId28"/>
    <p:sldId id="26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48"/>
    <p:restoredTop sz="96327"/>
  </p:normalViewPr>
  <p:slideViewPr>
    <p:cSldViewPr snapToGrid="0" snapToObjects="1">
      <p:cViewPr varScale="1">
        <p:scale>
          <a:sx n="130" d="100"/>
          <a:sy n="130" d="100"/>
        </p:scale>
        <p:origin x="216"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11/9/22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11/9/22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Early detection of Alzheimer’s disease using blood gene expression data</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09.11.2022</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 Review - 1</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03AAD-F33C-D667-D2BC-65D361D4A557}"/>
              </a:ext>
            </a:extLst>
          </p:cNvPr>
          <p:cNvPicPr>
            <a:picLocks noChangeAspect="1"/>
          </p:cNvPicPr>
          <p:nvPr/>
        </p:nvPicPr>
        <p:blipFill>
          <a:blip r:embed="rId2"/>
          <a:stretch>
            <a:fillRect/>
          </a:stretch>
        </p:blipFill>
        <p:spPr>
          <a:xfrm>
            <a:off x="3969834" y="0"/>
            <a:ext cx="6891453" cy="6858000"/>
          </a:xfrm>
          <a:prstGeom prst="rect">
            <a:avLst/>
          </a:prstGeom>
        </p:spPr>
      </p:pic>
    </p:spTree>
    <p:extLst>
      <p:ext uri="{BB962C8B-B14F-4D97-AF65-F5344CB8AC3E}">
        <p14:creationId xmlns:p14="http://schemas.microsoft.com/office/powerpoint/2010/main" val="411442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DCAB-62EF-D3DB-09E3-73ED7D562EFF}"/>
              </a:ext>
            </a:extLst>
          </p:cNvPr>
          <p:cNvSpPr>
            <a:spLocks noGrp="1"/>
          </p:cNvSpPr>
          <p:nvPr>
            <p:ph type="title"/>
          </p:nvPr>
        </p:nvSpPr>
        <p:spPr>
          <a:xfrm>
            <a:off x="3867912" y="2322140"/>
            <a:ext cx="7315200" cy="3255264"/>
          </a:xfrm>
        </p:spPr>
        <p:txBody>
          <a:bodyPr anchor="t">
            <a:normAutofit/>
          </a:bodyPr>
          <a:lstStyle/>
          <a:p>
            <a:r>
              <a:rPr lang="en-IN" sz="1600" b="0" i="0" spc="0" dirty="0">
                <a:solidFill>
                  <a:schemeClr val="tx1">
                    <a:lumMod val="50000"/>
                    <a:lumOff val="50000"/>
                  </a:schemeClr>
                </a:solidFill>
                <a:effectLst/>
                <a:latin typeface="+mn-lt"/>
              </a:rPr>
              <a:t>In this study first, SpinalNet and convolutional neural network (CNN) is used to classify AD from MRI images. Then microarray gene expression data to classify the diseases k-nearest neighbours (KNN), support vector classifier (SVC),and Xboost classifiers. Most the algorithms approaches use only either image or gene expression, while in this they have used both the data together and explained the results using trustworthy methods by using explainable artificial intelligence (XAI).</a:t>
            </a:r>
            <a:endParaRPr lang="en-US" sz="1600" spc="0" dirty="0">
              <a:solidFill>
                <a:schemeClr val="tx1">
                  <a:lumMod val="50000"/>
                  <a:lumOff val="50000"/>
                </a:schemeClr>
              </a:solidFill>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283210"/>
          </a:xfrm>
        </p:spPr>
        <p:txBody>
          <a:bodyPr>
            <a:noAutofit/>
          </a:bodyPr>
          <a:lstStyle/>
          <a:p>
            <a:r>
              <a:rPr lang="en-IN" b="0" i="0" dirty="0">
                <a:solidFill>
                  <a:schemeClr val="tx1"/>
                </a:solidFill>
                <a:effectLst/>
                <a:latin typeface="+mj-lt"/>
              </a:rPr>
              <a:t>Alzheimer’s Patient Analysis Using Image and Gene Expression Data and Explainable-AI to Present Associated Genes</a:t>
            </a:r>
            <a:r>
              <a:rPr lang="en-IN" b="0" i="0" dirty="0">
                <a:effectLst/>
                <a:latin typeface="+mj-lt"/>
              </a:rPr>
              <a:t>, </a:t>
            </a:r>
            <a:r>
              <a:rPr lang="en-IN" sz="1400" b="0" i="0" dirty="0">
                <a:effectLst/>
                <a:latin typeface="+mj-lt"/>
              </a:rPr>
              <a:t>Md. Sarwar Kamal , Aden Northcote , Linkon Chowdhury, Nilanjan Dey , Rubén González Crespo and Enrique Herrera Viedma - 2021</a:t>
            </a:r>
            <a:br>
              <a:rPr lang="en-IN" dirty="0">
                <a:latin typeface="+mj-lt"/>
              </a:rPr>
            </a:br>
            <a:endParaRPr lang="en-US" dirty="0">
              <a:latin typeface="+mj-lt"/>
            </a:endParaRPr>
          </a:p>
        </p:txBody>
      </p:sp>
      <p:pic>
        <p:nvPicPr>
          <p:cNvPr id="5" name="Picture 4">
            <a:extLst>
              <a:ext uri="{FF2B5EF4-FFF2-40B4-BE49-F238E27FC236}">
                <a16:creationId xmlns:a16="http://schemas.microsoft.com/office/drawing/2014/main" id="{0B010BD1-7279-D8E1-9B48-8EE084F8A440}"/>
              </a:ext>
            </a:extLst>
          </p:cNvPr>
          <p:cNvPicPr>
            <a:picLocks noChangeAspect="1"/>
          </p:cNvPicPr>
          <p:nvPr/>
        </p:nvPicPr>
        <p:blipFill>
          <a:blip r:embed="rId2"/>
          <a:stretch>
            <a:fillRect/>
          </a:stretch>
        </p:blipFill>
        <p:spPr>
          <a:xfrm>
            <a:off x="3757961" y="3429000"/>
            <a:ext cx="7772400" cy="2733069"/>
          </a:xfrm>
          <a:prstGeom prst="rect">
            <a:avLst/>
          </a:prstGeom>
        </p:spPr>
      </p:pic>
      <p:sp>
        <p:nvSpPr>
          <p:cNvPr id="6" name="TextBox 5">
            <a:extLst>
              <a:ext uri="{FF2B5EF4-FFF2-40B4-BE49-F238E27FC236}">
                <a16:creationId xmlns:a16="http://schemas.microsoft.com/office/drawing/2014/main" id="{B647D28C-10AD-0953-0C4A-AB8257DA8FB7}"/>
              </a:ext>
            </a:extLst>
          </p:cNvPr>
          <p:cNvSpPr txBox="1"/>
          <p:nvPr/>
        </p:nvSpPr>
        <p:spPr>
          <a:xfrm>
            <a:off x="6286257" y="6031264"/>
            <a:ext cx="2715808" cy="261610"/>
          </a:xfrm>
          <a:prstGeom prst="rect">
            <a:avLst/>
          </a:prstGeom>
          <a:noFill/>
        </p:spPr>
        <p:txBody>
          <a:bodyPr wrap="none" rtlCol="0">
            <a:spAutoFit/>
          </a:bodyPr>
          <a:lstStyle/>
          <a:p>
            <a:r>
              <a:rPr lang="en-US" sz="1100" dirty="0"/>
              <a:t>Fig : Proposed method to classify using MRI</a:t>
            </a:r>
          </a:p>
        </p:txBody>
      </p:sp>
    </p:spTree>
    <p:extLst>
      <p:ext uri="{BB962C8B-B14F-4D97-AF65-F5344CB8AC3E}">
        <p14:creationId xmlns:p14="http://schemas.microsoft.com/office/powerpoint/2010/main" val="139065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03AA5-67E3-F734-9165-300432D6F37F}"/>
              </a:ext>
            </a:extLst>
          </p:cNvPr>
          <p:cNvPicPr>
            <a:picLocks noChangeAspect="1"/>
          </p:cNvPicPr>
          <p:nvPr/>
        </p:nvPicPr>
        <p:blipFill>
          <a:blip r:embed="rId2"/>
          <a:stretch>
            <a:fillRect/>
          </a:stretch>
        </p:blipFill>
        <p:spPr>
          <a:xfrm>
            <a:off x="3791415" y="961791"/>
            <a:ext cx="7772400" cy="1908742"/>
          </a:xfrm>
          <a:prstGeom prst="rect">
            <a:avLst/>
          </a:prstGeom>
        </p:spPr>
      </p:pic>
      <p:sp>
        <p:nvSpPr>
          <p:cNvPr id="4" name="TextBox 3">
            <a:extLst>
              <a:ext uri="{FF2B5EF4-FFF2-40B4-BE49-F238E27FC236}">
                <a16:creationId xmlns:a16="http://schemas.microsoft.com/office/drawing/2014/main" id="{6AD8D356-5CB9-803E-1E7B-00B913895D13}"/>
              </a:ext>
            </a:extLst>
          </p:cNvPr>
          <p:cNvSpPr txBox="1"/>
          <p:nvPr/>
        </p:nvSpPr>
        <p:spPr>
          <a:xfrm>
            <a:off x="5965447" y="2608923"/>
            <a:ext cx="3424335" cy="261610"/>
          </a:xfrm>
          <a:prstGeom prst="rect">
            <a:avLst/>
          </a:prstGeom>
          <a:noFill/>
        </p:spPr>
        <p:txBody>
          <a:bodyPr wrap="none" rtlCol="0">
            <a:spAutoFit/>
          </a:bodyPr>
          <a:lstStyle/>
          <a:p>
            <a:r>
              <a:rPr lang="en-US" sz="1100" dirty="0"/>
              <a:t>Fig : Proposed method to classify using gene expression</a:t>
            </a:r>
          </a:p>
        </p:txBody>
      </p:sp>
      <p:pic>
        <p:nvPicPr>
          <p:cNvPr id="5" name="Picture 4">
            <a:extLst>
              <a:ext uri="{FF2B5EF4-FFF2-40B4-BE49-F238E27FC236}">
                <a16:creationId xmlns:a16="http://schemas.microsoft.com/office/drawing/2014/main" id="{8171ACE0-D144-4571-4312-4E586B7C686F}"/>
              </a:ext>
            </a:extLst>
          </p:cNvPr>
          <p:cNvPicPr>
            <a:picLocks noChangeAspect="1"/>
          </p:cNvPicPr>
          <p:nvPr/>
        </p:nvPicPr>
        <p:blipFill>
          <a:blip r:embed="rId3"/>
          <a:stretch>
            <a:fillRect/>
          </a:stretch>
        </p:blipFill>
        <p:spPr>
          <a:xfrm>
            <a:off x="3522973" y="3009086"/>
            <a:ext cx="4154641" cy="3017157"/>
          </a:xfrm>
          <a:prstGeom prst="rect">
            <a:avLst/>
          </a:prstGeom>
        </p:spPr>
      </p:pic>
      <p:pic>
        <p:nvPicPr>
          <p:cNvPr id="6" name="Picture 5">
            <a:extLst>
              <a:ext uri="{FF2B5EF4-FFF2-40B4-BE49-F238E27FC236}">
                <a16:creationId xmlns:a16="http://schemas.microsoft.com/office/drawing/2014/main" id="{1A356B50-0AC6-9AA0-A23F-6790E383C2C1}"/>
              </a:ext>
            </a:extLst>
          </p:cNvPr>
          <p:cNvPicPr>
            <a:picLocks noChangeAspect="1"/>
          </p:cNvPicPr>
          <p:nvPr/>
        </p:nvPicPr>
        <p:blipFill>
          <a:blip r:embed="rId4"/>
          <a:stretch>
            <a:fillRect/>
          </a:stretch>
        </p:blipFill>
        <p:spPr>
          <a:xfrm>
            <a:off x="7515500" y="3084408"/>
            <a:ext cx="4154641" cy="2943209"/>
          </a:xfrm>
          <a:prstGeom prst="rect">
            <a:avLst/>
          </a:prstGeom>
        </p:spPr>
      </p:pic>
      <p:sp>
        <p:nvSpPr>
          <p:cNvPr id="7" name="TextBox 6">
            <a:extLst>
              <a:ext uri="{FF2B5EF4-FFF2-40B4-BE49-F238E27FC236}">
                <a16:creationId xmlns:a16="http://schemas.microsoft.com/office/drawing/2014/main" id="{E6C63034-0E33-BB71-E375-7303B2542CC6}"/>
              </a:ext>
            </a:extLst>
          </p:cNvPr>
          <p:cNvSpPr txBox="1"/>
          <p:nvPr/>
        </p:nvSpPr>
        <p:spPr>
          <a:xfrm>
            <a:off x="5009717" y="6026243"/>
            <a:ext cx="1532792" cy="261610"/>
          </a:xfrm>
          <a:prstGeom prst="rect">
            <a:avLst/>
          </a:prstGeom>
          <a:noFill/>
        </p:spPr>
        <p:txBody>
          <a:bodyPr wrap="none" rtlCol="0">
            <a:spAutoFit/>
          </a:bodyPr>
          <a:lstStyle/>
          <a:p>
            <a:r>
              <a:rPr lang="en-US" sz="1100" dirty="0"/>
              <a:t>Fig : ROC curve of KNN</a:t>
            </a:r>
          </a:p>
        </p:txBody>
      </p:sp>
      <p:sp>
        <p:nvSpPr>
          <p:cNvPr id="8" name="TextBox 7">
            <a:extLst>
              <a:ext uri="{FF2B5EF4-FFF2-40B4-BE49-F238E27FC236}">
                <a16:creationId xmlns:a16="http://schemas.microsoft.com/office/drawing/2014/main" id="{9BB471A1-625E-0774-C2AA-D1F8B00D7904}"/>
              </a:ext>
            </a:extLst>
          </p:cNvPr>
          <p:cNvSpPr txBox="1"/>
          <p:nvPr/>
        </p:nvSpPr>
        <p:spPr>
          <a:xfrm>
            <a:off x="8908627" y="6026243"/>
            <a:ext cx="1499128" cy="261610"/>
          </a:xfrm>
          <a:prstGeom prst="rect">
            <a:avLst/>
          </a:prstGeom>
          <a:noFill/>
        </p:spPr>
        <p:txBody>
          <a:bodyPr wrap="none" rtlCol="0">
            <a:spAutoFit/>
          </a:bodyPr>
          <a:lstStyle/>
          <a:p>
            <a:r>
              <a:rPr lang="en-US" sz="1100" dirty="0"/>
              <a:t>Fig : ROC curve of SVC</a:t>
            </a:r>
          </a:p>
        </p:txBody>
      </p:sp>
    </p:spTree>
    <p:extLst>
      <p:ext uri="{BB962C8B-B14F-4D97-AF65-F5344CB8AC3E}">
        <p14:creationId xmlns:p14="http://schemas.microsoft.com/office/powerpoint/2010/main" val="1031015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EF512-A82C-D98D-35B8-726F59CF8775}"/>
              </a:ext>
            </a:extLst>
          </p:cNvPr>
          <p:cNvSpPr>
            <a:spLocks noGrp="1"/>
          </p:cNvSpPr>
          <p:nvPr>
            <p:ph idx="1"/>
          </p:nvPr>
        </p:nvSpPr>
        <p:spPr/>
        <p:txBody>
          <a:bodyPr anchor="t"/>
          <a:lstStyle/>
          <a:p>
            <a:r>
              <a:rPr lang="en-US" dirty="0"/>
              <a:t>Outcome of XAI</a:t>
            </a:r>
          </a:p>
          <a:p>
            <a:pPr lvl="1"/>
            <a:r>
              <a:rPr lang="en-US" dirty="0"/>
              <a:t>LIME mechanism was used to make the output of the classifier more interpretable.</a:t>
            </a:r>
          </a:p>
          <a:p>
            <a:pPr lvl="1"/>
            <a:r>
              <a:rPr lang="en-US" dirty="0"/>
              <a:t>Genes like OR8B8 and ATP6V1G1 were found to the highly significant genes for AD</a:t>
            </a:r>
          </a:p>
          <a:p>
            <a:pPr lvl="1"/>
            <a:endParaRPr lang="en-US" dirty="0"/>
          </a:p>
        </p:txBody>
      </p:sp>
      <p:pic>
        <p:nvPicPr>
          <p:cNvPr id="4" name="Picture 3">
            <a:extLst>
              <a:ext uri="{FF2B5EF4-FFF2-40B4-BE49-F238E27FC236}">
                <a16:creationId xmlns:a16="http://schemas.microsoft.com/office/drawing/2014/main" id="{B7C13EF0-D2D6-7C56-9AD0-D8A174B609DD}"/>
              </a:ext>
            </a:extLst>
          </p:cNvPr>
          <p:cNvPicPr>
            <a:picLocks noChangeAspect="1"/>
          </p:cNvPicPr>
          <p:nvPr/>
        </p:nvPicPr>
        <p:blipFill>
          <a:blip r:embed="rId2"/>
          <a:stretch>
            <a:fillRect/>
          </a:stretch>
        </p:blipFill>
        <p:spPr>
          <a:xfrm>
            <a:off x="4694703" y="2405207"/>
            <a:ext cx="5664330" cy="3579541"/>
          </a:xfrm>
          <a:prstGeom prst="rect">
            <a:avLst/>
          </a:prstGeom>
        </p:spPr>
      </p:pic>
    </p:spTree>
    <p:extLst>
      <p:ext uri="{BB962C8B-B14F-4D97-AF65-F5344CB8AC3E}">
        <p14:creationId xmlns:p14="http://schemas.microsoft.com/office/powerpoint/2010/main" val="3425745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DCAB-62EF-D3DB-09E3-73ED7D562EFF}"/>
              </a:ext>
            </a:extLst>
          </p:cNvPr>
          <p:cNvSpPr>
            <a:spLocks noGrp="1"/>
          </p:cNvSpPr>
          <p:nvPr>
            <p:ph type="title"/>
          </p:nvPr>
        </p:nvSpPr>
        <p:spPr>
          <a:xfrm>
            <a:off x="3867912" y="1930253"/>
            <a:ext cx="7315200" cy="4035118"/>
          </a:xfrm>
        </p:spPr>
        <p:txBody>
          <a:bodyPr anchor="t">
            <a:normAutofit/>
          </a:bodyPr>
          <a:lstStyle/>
          <a:p>
            <a:r>
              <a:rPr lang="en-US" sz="1600" spc="0" dirty="0">
                <a:solidFill>
                  <a:schemeClr val="tx1">
                    <a:lumMod val="50000"/>
                    <a:lumOff val="50000"/>
                  </a:schemeClr>
                </a:solidFill>
                <a:latin typeface="+mn-lt"/>
                <a:cs typeface="Times New Roman" panose="02020603050405020304" pitchFamily="18" charset="0"/>
              </a:rPr>
              <a:t>This study was  to provide early diagnosis of AD using embedded feature selection process. An AD DNA methylation </a:t>
            </a:r>
            <a:r>
              <a:rPr lang="en-US" sz="1300" spc="0" dirty="0">
                <a:solidFill>
                  <a:schemeClr val="tx1">
                    <a:lumMod val="50000"/>
                    <a:lumOff val="50000"/>
                  </a:schemeClr>
                </a:solidFill>
                <a:latin typeface="+mn-lt"/>
                <a:cs typeface="Times New Roman" panose="02020603050405020304" pitchFamily="18" charset="0"/>
              </a:rPr>
              <a:t>[8]  </a:t>
            </a:r>
            <a:r>
              <a:rPr lang="en-US" sz="1600" spc="0" dirty="0">
                <a:solidFill>
                  <a:schemeClr val="tx1">
                    <a:lumMod val="50000"/>
                    <a:lumOff val="50000"/>
                  </a:schemeClr>
                </a:solidFill>
                <a:latin typeface="+mn-lt"/>
                <a:cs typeface="Times New Roman" panose="02020603050405020304" pitchFamily="18" charset="0"/>
              </a:rPr>
              <a:t>data set having 34 AD samples and 34 heath control samples were used from GEO omni bus repository. Four embedded feature selection models were used along with Enhanced Deep Recurrent Neural Network (EDRNN), DRNN, CNN, RNN.</a:t>
            </a:r>
            <a:br>
              <a:rPr lang="en-IN" sz="1600" spc="0" dirty="0">
                <a:solidFill>
                  <a:schemeClr val="tx1">
                    <a:lumMod val="50000"/>
                    <a:lumOff val="50000"/>
                  </a:schemeClr>
                </a:solidFill>
                <a:latin typeface="+mn-lt"/>
                <a:cs typeface="Times New Roman" panose="02020603050405020304" pitchFamily="18" charset="0"/>
              </a:rPr>
            </a:br>
            <a:br>
              <a:rPr lang="en-IN" sz="1600" spc="0" dirty="0">
                <a:solidFill>
                  <a:schemeClr val="tx1">
                    <a:lumMod val="50000"/>
                    <a:lumOff val="50000"/>
                  </a:schemeClr>
                </a:solidFill>
                <a:latin typeface="+mn-lt"/>
                <a:cs typeface="Times New Roman" panose="02020603050405020304" pitchFamily="18" charset="0"/>
              </a:rPr>
            </a:br>
            <a:r>
              <a:rPr lang="en-IN" sz="1600" spc="0" dirty="0">
                <a:solidFill>
                  <a:schemeClr val="tx1">
                    <a:lumMod val="50000"/>
                    <a:lumOff val="50000"/>
                  </a:schemeClr>
                </a:solidFill>
                <a:latin typeface="+mn-lt"/>
                <a:cs typeface="Times New Roman" panose="02020603050405020304" pitchFamily="18" charset="0"/>
              </a:rPr>
              <a:t>Dataset: GSE76105 from GEO Omnibus repository is used.</a:t>
            </a:r>
            <a:br>
              <a:rPr lang="en-IN" sz="1600" spc="0" dirty="0">
                <a:solidFill>
                  <a:schemeClr val="tx1">
                    <a:lumMod val="50000"/>
                    <a:lumOff val="50000"/>
                  </a:schemeClr>
                </a:solidFill>
                <a:latin typeface="+mn-lt"/>
                <a:cs typeface="Times New Roman" panose="02020603050405020304" pitchFamily="18" charset="0"/>
              </a:rPr>
            </a:br>
            <a:br>
              <a:rPr lang="en-IN" sz="1600" spc="0" dirty="0">
                <a:solidFill>
                  <a:schemeClr val="tx1">
                    <a:lumMod val="50000"/>
                    <a:lumOff val="50000"/>
                  </a:schemeClr>
                </a:solidFill>
                <a:latin typeface="+mn-lt"/>
                <a:cs typeface="Times New Roman" panose="02020603050405020304" pitchFamily="18" charset="0"/>
              </a:rPr>
            </a:br>
            <a:r>
              <a:rPr lang="en-IN" sz="1600" b="0" i="0" spc="0" dirty="0">
                <a:solidFill>
                  <a:schemeClr val="tx1">
                    <a:lumMod val="50000"/>
                    <a:lumOff val="50000"/>
                  </a:schemeClr>
                </a:solidFill>
                <a:effectLst/>
                <a:latin typeface="+mn-lt"/>
                <a:cs typeface="Times New Roman" panose="02020603050405020304" pitchFamily="18" charset="0"/>
              </a:rPr>
              <a:t>Proposed Method:</a:t>
            </a:r>
            <a:br>
              <a:rPr lang="en-IN" sz="1800" b="0" i="0" spc="0" dirty="0">
                <a:solidFill>
                  <a:schemeClr val="tx1">
                    <a:lumMod val="50000"/>
                    <a:lumOff val="50000"/>
                  </a:schemeClr>
                </a:solidFill>
                <a:effectLst/>
                <a:latin typeface="+mn-lt"/>
                <a:cs typeface="Times New Roman" panose="02020603050405020304" pitchFamily="18" charset="0"/>
              </a:rPr>
            </a:br>
            <a:r>
              <a:rPr lang="en-IN" sz="1800" b="0" i="0" spc="0" dirty="0">
                <a:solidFill>
                  <a:schemeClr val="tx1">
                    <a:lumMod val="50000"/>
                    <a:lumOff val="50000"/>
                  </a:schemeClr>
                </a:solidFill>
                <a:effectLst/>
                <a:latin typeface="+mn-lt"/>
                <a:cs typeface="Times New Roman" panose="02020603050405020304" pitchFamily="18" charset="0"/>
              </a:rPr>
              <a:t>  </a:t>
            </a:r>
            <a:r>
              <a:rPr lang="en-IN" sz="1600" b="0" i="0" spc="0" dirty="0">
                <a:solidFill>
                  <a:schemeClr val="tx1">
                    <a:lumMod val="50000"/>
                    <a:lumOff val="50000"/>
                  </a:schemeClr>
                </a:solidFill>
                <a:effectLst/>
                <a:latin typeface="+mn-lt"/>
                <a:cs typeface="Times New Roman" panose="02020603050405020304" pitchFamily="18" charset="0"/>
              </a:rPr>
              <a:t>1. Pre-processing : eliminate poor samples based on the p-value.</a:t>
            </a:r>
            <a:br>
              <a:rPr lang="en-IN" sz="1600" b="0" i="0" spc="0" dirty="0">
                <a:solidFill>
                  <a:schemeClr val="tx1">
                    <a:lumMod val="50000"/>
                    <a:lumOff val="50000"/>
                  </a:schemeClr>
                </a:solidFill>
                <a:effectLst/>
                <a:latin typeface="+mn-lt"/>
                <a:cs typeface="Times New Roman" panose="02020603050405020304" pitchFamily="18" charset="0"/>
              </a:rPr>
            </a:br>
            <a:r>
              <a:rPr lang="en-IN" sz="1600" b="0" i="0" spc="0" dirty="0">
                <a:solidFill>
                  <a:schemeClr val="tx1">
                    <a:lumMod val="50000"/>
                    <a:lumOff val="50000"/>
                  </a:schemeClr>
                </a:solidFill>
                <a:effectLst/>
                <a:latin typeface="+mn-lt"/>
                <a:cs typeface="Times New Roman" panose="02020603050405020304" pitchFamily="18" charset="0"/>
              </a:rPr>
              <a:t>  2. Normalize the data.</a:t>
            </a:r>
            <a:br>
              <a:rPr lang="en-IN" sz="1600" b="0" i="0" spc="0" dirty="0">
                <a:solidFill>
                  <a:schemeClr val="tx1">
                    <a:lumMod val="50000"/>
                    <a:lumOff val="50000"/>
                  </a:schemeClr>
                </a:solidFill>
                <a:effectLst/>
                <a:latin typeface="+mn-lt"/>
                <a:cs typeface="Times New Roman" panose="02020603050405020304" pitchFamily="18" charset="0"/>
              </a:rPr>
            </a:br>
            <a:r>
              <a:rPr lang="en-IN" sz="1600" b="0" i="0" spc="0" dirty="0">
                <a:solidFill>
                  <a:schemeClr val="tx1">
                    <a:lumMod val="50000"/>
                    <a:lumOff val="50000"/>
                  </a:schemeClr>
                </a:solidFill>
                <a:effectLst/>
                <a:latin typeface="+mn-lt"/>
                <a:cs typeface="Times New Roman" panose="02020603050405020304" pitchFamily="18" charset="0"/>
              </a:rPr>
              <a:t>  3. Embedded Feature Selection : LASSO (Least Absolute shrinkage and selectio</a:t>
            </a:r>
            <a:r>
              <a:rPr lang="en-IN" sz="1600" spc="0" dirty="0">
                <a:solidFill>
                  <a:schemeClr val="tx1">
                    <a:lumMod val="50000"/>
                    <a:lumOff val="50000"/>
                  </a:schemeClr>
                </a:solidFill>
                <a:latin typeface="+mn-lt"/>
                <a:cs typeface="Times New Roman" panose="02020603050405020304" pitchFamily="18" charset="0"/>
              </a:rPr>
              <a:t>n operator</a:t>
            </a:r>
            <a:r>
              <a:rPr lang="en-IN" sz="1600" b="0" i="0" spc="0" dirty="0">
                <a:solidFill>
                  <a:schemeClr val="tx1">
                    <a:lumMod val="50000"/>
                    <a:lumOff val="50000"/>
                  </a:schemeClr>
                </a:solidFill>
                <a:effectLst/>
                <a:latin typeface="+mn-lt"/>
                <a:cs typeface="Times New Roman" panose="02020603050405020304" pitchFamily="18" charset="0"/>
              </a:rPr>
              <a:t>), SVM, AdaBoost, Random Forest.</a:t>
            </a:r>
            <a:br>
              <a:rPr lang="en-IN" sz="1600" b="0" i="0" spc="0" dirty="0">
                <a:solidFill>
                  <a:schemeClr val="tx1">
                    <a:lumMod val="50000"/>
                    <a:lumOff val="50000"/>
                  </a:schemeClr>
                </a:solidFill>
                <a:effectLst/>
                <a:latin typeface="+mn-lt"/>
                <a:cs typeface="Times New Roman" panose="02020603050405020304" pitchFamily="18" charset="0"/>
              </a:rPr>
            </a:br>
            <a:r>
              <a:rPr lang="en-IN" sz="1600" b="0" i="0" spc="0" dirty="0">
                <a:solidFill>
                  <a:schemeClr val="tx1">
                    <a:lumMod val="50000"/>
                    <a:lumOff val="50000"/>
                  </a:schemeClr>
                </a:solidFill>
                <a:effectLst/>
                <a:latin typeface="+mn-lt"/>
                <a:cs typeface="Times New Roman" panose="02020603050405020304" pitchFamily="18" charset="0"/>
              </a:rPr>
              <a:t>  4. Classification : RNN, CNN, DRNN, EDRNN</a:t>
            </a:r>
            <a:br>
              <a:rPr lang="en-IN" sz="1800" spc="0" dirty="0">
                <a:solidFill>
                  <a:schemeClr val="tx1">
                    <a:lumMod val="50000"/>
                    <a:lumOff val="50000"/>
                  </a:schemeClr>
                </a:solidFill>
                <a:latin typeface="+mn-lt"/>
                <a:cs typeface="Times New Roman" panose="02020603050405020304" pitchFamily="18" charset="0"/>
              </a:rPr>
            </a:br>
            <a:br>
              <a:rPr lang="en-IN" sz="1800" spc="0" dirty="0">
                <a:solidFill>
                  <a:schemeClr val="tx1">
                    <a:lumMod val="50000"/>
                    <a:lumOff val="50000"/>
                  </a:schemeClr>
                </a:solidFill>
                <a:latin typeface="+mn-lt"/>
                <a:cs typeface="Times New Roman" panose="02020603050405020304" pitchFamily="18" charset="0"/>
              </a:rPr>
            </a:br>
            <a:r>
              <a:rPr lang="en-IN" sz="1600" spc="0" dirty="0">
                <a:solidFill>
                  <a:schemeClr val="tx1">
                    <a:lumMod val="50000"/>
                    <a:lumOff val="50000"/>
                  </a:schemeClr>
                </a:solidFill>
                <a:latin typeface="+mn-lt"/>
                <a:cs typeface="Times New Roman" panose="02020603050405020304" pitchFamily="18" charset="0"/>
              </a:rPr>
              <a:t>Results: The accuracy was the highest (at 87%) when AdaBoost model used along with EDRNN for classification.</a:t>
            </a:r>
            <a:endParaRPr lang="en-US" sz="1600" spc="0" dirty="0">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lnSpcReduction="10000"/>
          </a:bodyPr>
          <a:lstStyle/>
          <a:p>
            <a:r>
              <a:rPr lang="en-IN" dirty="0">
                <a:latin typeface="+mj-lt"/>
              </a:rPr>
              <a:t>A deep learning framework with an embedded-based feature selection approach for the early detection of the Alzheimer’s disease</a:t>
            </a:r>
            <a:r>
              <a:rPr lang="en-IN" dirty="0"/>
              <a:t>,</a:t>
            </a:r>
            <a:r>
              <a:rPr lang="en-IN" b="0" i="0" dirty="0">
                <a:effectLst/>
                <a:latin typeface="+mj-lt"/>
              </a:rPr>
              <a:t> </a:t>
            </a:r>
            <a:r>
              <a:rPr lang="en-IN" sz="1400" dirty="0">
                <a:latin typeface="+mj-lt"/>
              </a:rPr>
              <a:t>Nivedhitha Mahendran, Durai Raj Vincent P M - 2022</a:t>
            </a:r>
            <a:endParaRPr lang="en-US" dirty="0">
              <a:latin typeface="+mj-lt"/>
            </a:endParaRPr>
          </a:p>
        </p:txBody>
      </p:sp>
    </p:spTree>
    <p:extLst>
      <p:ext uri="{BB962C8B-B14F-4D97-AF65-F5344CB8AC3E}">
        <p14:creationId xmlns:p14="http://schemas.microsoft.com/office/powerpoint/2010/main" val="14864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79B49-27AF-9E74-72E6-EC20AC177049}"/>
              </a:ext>
            </a:extLst>
          </p:cNvPr>
          <p:cNvPicPr>
            <a:picLocks noChangeAspect="1"/>
          </p:cNvPicPr>
          <p:nvPr/>
        </p:nvPicPr>
        <p:blipFill>
          <a:blip r:embed="rId2"/>
          <a:stretch>
            <a:fillRect/>
          </a:stretch>
        </p:blipFill>
        <p:spPr>
          <a:xfrm>
            <a:off x="4656307" y="1132339"/>
            <a:ext cx="5277434" cy="4593322"/>
          </a:xfrm>
          <a:prstGeom prst="rect">
            <a:avLst/>
          </a:prstGeom>
        </p:spPr>
      </p:pic>
      <p:sp>
        <p:nvSpPr>
          <p:cNvPr id="6" name="TextBox 5">
            <a:extLst>
              <a:ext uri="{FF2B5EF4-FFF2-40B4-BE49-F238E27FC236}">
                <a16:creationId xmlns:a16="http://schemas.microsoft.com/office/drawing/2014/main" id="{2E748DC5-B2CA-F6AF-D83C-D4712998C848}"/>
              </a:ext>
            </a:extLst>
          </p:cNvPr>
          <p:cNvSpPr txBox="1"/>
          <p:nvPr/>
        </p:nvSpPr>
        <p:spPr>
          <a:xfrm>
            <a:off x="6488553" y="5725661"/>
            <a:ext cx="1612942" cy="276999"/>
          </a:xfrm>
          <a:prstGeom prst="rect">
            <a:avLst/>
          </a:prstGeom>
          <a:noFill/>
        </p:spPr>
        <p:txBody>
          <a:bodyPr wrap="none" rtlCol="0">
            <a:spAutoFit/>
          </a:bodyPr>
          <a:lstStyle/>
          <a:p>
            <a:r>
              <a:rPr lang="en-US" sz="1200" dirty="0"/>
              <a:t>Fig : proposed method</a:t>
            </a:r>
          </a:p>
        </p:txBody>
      </p:sp>
    </p:spTree>
    <p:extLst>
      <p:ext uri="{BB962C8B-B14F-4D97-AF65-F5344CB8AC3E}">
        <p14:creationId xmlns:p14="http://schemas.microsoft.com/office/powerpoint/2010/main" val="1834204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A9103F-B43A-CFB2-58E4-6D7937AB2CB0}"/>
              </a:ext>
            </a:extLst>
          </p:cNvPr>
          <p:cNvPicPr>
            <a:picLocks noChangeAspect="1"/>
          </p:cNvPicPr>
          <p:nvPr/>
        </p:nvPicPr>
        <p:blipFill>
          <a:blip r:embed="rId2"/>
          <a:stretch>
            <a:fillRect/>
          </a:stretch>
        </p:blipFill>
        <p:spPr>
          <a:xfrm>
            <a:off x="2235171" y="965200"/>
            <a:ext cx="2180210" cy="2060298"/>
          </a:xfrm>
          <a:prstGeom prst="rect">
            <a:avLst/>
          </a:prstGeom>
        </p:spPr>
      </p:pic>
      <p:sp>
        <p:nvSpPr>
          <p:cNvPr id="31"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044A31-09E4-20D0-E2D8-EBBE608388BF}"/>
              </a:ext>
            </a:extLst>
          </p:cNvPr>
          <p:cNvPicPr>
            <a:picLocks noChangeAspect="1"/>
          </p:cNvPicPr>
          <p:nvPr/>
        </p:nvPicPr>
        <p:blipFill>
          <a:blip r:embed="rId3"/>
          <a:stretch>
            <a:fillRect/>
          </a:stretch>
        </p:blipFill>
        <p:spPr>
          <a:xfrm>
            <a:off x="7576983" y="965200"/>
            <a:ext cx="2559376" cy="2060298"/>
          </a:xfrm>
          <a:prstGeom prst="rect">
            <a:avLst/>
          </a:prstGeom>
        </p:spPr>
      </p:pic>
      <p:sp>
        <p:nvSpPr>
          <p:cNvPr id="32"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342F75-F03E-8CC5-27A7-10E9FFD77D57}"/>
              </a:ext>
            </a:extLst>
          </p:cNvPr>
          <p:cNvPicPr>
            <a:picLocks noChangeAspect="1"/>
          </p:cNvPicPr>
          <p:nvPr/>
        </p:nvPicPr>
        <p:blipFill>
          <a:blip r:embed="rId4"/>
          <a:stretch>
            <a:fillRect/>
          </a:stretch>
        </p:blipFill>
        <p:spPr>
          <a:xfrm>
            <a:off x="2024066" y="3836247"/>
            <a:ext cx="2616251" cy="2060298"/>
          </a:xfrm>
          <a:prstGeom prst="rect">
            <a:avLst/>
          </a:prstGeom>
        </p:spPr>
      </p:pic>
      <p:sp>
        <p:nvSpPr>
          <p:cNvPr id="33"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C3B1E1-33C1-6006-F534-CEF79C128958}"/>
              </a:ext>
            </a:extLst>
          </p:cNvPr>
          <p:cNvPicPr>
            <a:picLocks noChangeAspect="1"/>
          </p:cNvPicPr>
          <p:nvPr/>
        </p:nvPicPr>
        <p:blipFill>
          <a:blip r:embed="rId5"/>
          <a:stretch>
            <a:fillRect/>
          </a:stretch>
        </p:blipFill>
        <p:spPr>
          <a:xfrm>
            <a:off x="7450324" y="3836247"/>
            <a:ext cx="2812693" cy="2060298"/>
          </a:xfrm>
          <a:prstGeom prst="rect">
            <a:avLst/>
          </a:prstGeom>
        </p:spPr>
      </p:pic>
    </p:spTree>
    <p:extLst>
      <p:ext uri="{BB962C8B-B14F-4D97-AF65-F5344CB8AC3E}">
        <p14:creationId xmlns:p14="http://schemas.microsoft.com/office/powerpoint/2010/main" val="421750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DCAB-62EF-D3DB-09E3-73ED7D562EFF}"/>
              </a:ext>
            </a:extLst>
          </p:cNvPr>
          <p:cNvSpPr>
            <a:spLocks noGrp="1"/>
          </p:cNvSpPr>
          <p:nvPr>
            <p:ph type="title"/>
          </p:nvPr>
        </p:nvSpPr>
        <p:spPr>
          <a:xfrm>
            <a:off x="3867910" y="1712539"/>
            <a:ext cx="7315200" cy="3255264"/>
          </a:xfrm>
        </p:spPr>
        <p:txBody>
          <a:bodyPr anchor="t">
            <a:normAutofit/>
          </a:bodyPr>
          <a:lstStyle/>
          <a:p>
            <a:r>
              <a:rPr lang="en-IN" sz="1600" b="0" i="0" spc="0" dirty="0">
                <a:solidFill>
                  <a:schemeClr val="tx1">
                    <a:lumMod val="50000"/>
                    <a:lumOff val="50000"/>
                  </a:schemeClr>
                </a:solidFill>
                <a:effectLst/>
                <a:latin typeface="+mn-lt"/>
              </a:rPr>
              <a:t>In this study separately the potential of the peripheral blood gene expression data as well as the Single Nucleotide Polymorphism (SNP) data in building ML models for AD classification is analysed. </a:t>
            </a:r>
            <a:r>
              <a:rPr lang="en-IN" sz="1600" spc="0" dirty="0">
                <a:solidFill>
                  <a:schemeClr val="tx1">
                    <a:lumMod val="50000"/>
                    <a:lumOff val="50000"/>
                  </a:schemeClr>
                </a:solidFill>
                <a:latin typeface="+mn-lt"/>
              </a:rPr>
              <a:t>A systematic </a:t>
            </a:r>
            <a:r>
              <a:rPr lang="en-IN" sz="1600" b="0" i="0" spc="0" dirty="0">
                <a:solidFill>
                  <a:schemeClr val="tx1">
                    <a:lumMod val="50000"/>
                    <a:lumOff val="50000"/>
                  </a:schemeClr>
                </a:solidFill>
                <a:effectLst/>
                <a:latin typeface="+mn-lt"/>
              </a:rPr>
              <a:t>approach on feature selection and ML model design using both types of genetic data provided by the Alzheimer’s Disease Neuroimaging Initiatives (ADNI). Two-step feature selection  produced a curated list of important genes. In addition to these selected genetic features, to examine the role of non-genetic covariates, Age and number of education years (EDU) as extra features are included.</a:t>
            </a:r>
            <a:br>
              <a:rPr lang="en-IN" sz="1600" b="0" i="0" spc="0" dirty="0">
                <a:effectLst/>
                <a:latin typeface="+mn-lt"/>
                <a:cs typeface="Times New Roman" panose="02020603050405020304" pitchFamily="18" charset="0"/>
              </a:rPr>
            </a:br>
            <a:endParaRPr lang="en-US" sz="1600" spc="0" dirty="0">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b="0" i="0" dirty="0">
                <a:effectLst/>
                <a:latin typeface="+mj-lt"/>
              </a:rPr>
              <a:t>Alzheimer’s Disease Classification Using Genetic Data, </a:t>
            </a:r>
            <a:r>
              <a:rPr lang="en-IN" sz="1400" b="0" i="0" dirty="0">
                <a:effectLst/>
                <a:latin typeface="+mj-lt"/>
              </a:rPr>
              <a:t>Subash Khanal, Jin Chen Nathan Jacobs, Ai-Ling Lin- 2021</a:t>
            </a:r>
            <a:endParaRPr lang="en-US" dirty="0">
              <a:latin typeface="+mj-lt"/>
            </a:endParaRPr>
          </a:p>
        </p:txBody>
      </p:sp>
      <p:graphicFrame>
        <p:nvGraphicFramePr>
          <p:cNvPr id="5" name="Table 5">
            <a:extLst>
              <a:ext uri="{FF2B5EF4-FFF2-40B4-BE49-F238E27FC236}">
                <a16:creationId xmlns:a16="http://schemas.microsoft.com/office/drawing/2014/main" id="{199E3D4E-509E-D840-0EC7-BE9A12532B5A}"/>
              </a:ext>
            </a:extLst>
          </p:cNvPr>
          <p:cNvGraphicFramePr>
            <a:graphicFrameLocks noGrp="1"/>
          </p:cNvGraphicFramePr>
          <p:nvPr>
            <p:extLst>
              <p:ext uri="{D42A27DB-BD31-4B8C-83A1-F6EECF244321}">
                <p14:modId xmlns:p14="http://schemas.microsoft.com/office/powerpoint/2010/main" val="393525717"/>
              </p:ext>
            </p:extLst>
          </p:nvPr>
        </p:nvGraphicFramePr>
        <p:xfrm>
          <a:off x="4797478" y="4038115"/>
          <a:ext cx="5456065" cy="1854200"/>
        </p:xfrm>
        <a:graphic>
          <a:graphicData uri="http://schemas.openxmlformats.org/drawingml/2006/table">
            <a:tbl>
              <a:tblPr firstRow="1" bandRow="1">
                <a:tableStyleId>{5C22544A-7EE6-4342-B048-85BDC9FD1C3A}</a:tableStyleId>
              </a:tblPr>
              <a:tblGrid>
                <a:gridCol w="1859425">
                  <a:extLst>
                    <a:ext uri="{9D8B030D-6E8A-4147-A177-3AD203B41FA5}">
                      <a16:colId xmlns:a16="http://schemas.microsoft.com/office/drawing/2014/main" val="993483264"/>
                    </a:ext>
                  </a:extLst>
                </a:gridCol>
                <a:gridCol w="2908663">
                  <a:extLst>
                    <a:ext uri="{9D8B030D-6E8A-4147-A177-3AD203B41FA5}">
                      <a16:colId xmlns:a16="http://schemas.microsoft.com/office/drawing/2014/main" val="3113052114"/>
                    </a:ext>
                  </a:extLst>
                </a:gridCol>
                <a:gridCol w="687977">
                  <a:extLst>
                    <a:ext uri="{9D8B030D-6E8A-4147-A177-3AD203B41FA5}">
                      <a16:colId xmlns:a16="http://schemas.microsoft.com/office/drawing/2014/main" val="862364369"/>
                    </a:ext>
                  </a:extLst>
                </a:gridCol>
              </a:tblGrid>
              <a:tr h="370840">
                <a:tc>
                  <a:txBody>
                    <a:bodyPr/>
                    <a:lstStyle/>
                    <a:p>
                      <a:r>
                        <a:rPr lang="en-US" dirty="0"/>
                        <a:t>Feature</a:t>
                      </a:r>
                    </a:p>
                  </a:txBody>
                  <a:tcPr/>
                </a:tc>
                <a:tc>
                  <a:txBody>
                    <a:bodyPr/>
                    <a:lstStyle/>
                    <a:p>
                      <a:r>
                        <a:rPr lang="en-US" dirty="0"/>
                        <a:t>Included additional Feature</a:t>
                      </a:r>
                    </a:p>
                  </a:txBody>
                  <a:tcPr/>
                </a:tc>
                <a:tc>
                  <a:txBody>
                    <a:bodyPr/>
                    <a:lstStyle/>
                    <a:p>
                      <a:r>
                        <a:rPr lang="en-US" dirty="0"/>
                        <a:t>AUC</a:t>
                      </a:r>
                    </a:p>
                  </a:txBody>
                  <a:tcPr/>
                </a:tc>
                <a:extLst>
                  <a:ext uri="{0D108BD9-81ED-4DB2-BD59-A6C34878D82A}">
                    <a16:rowId xmlns:a16="http://schemas.microsoft.com/office/drawing/2014/main" val="2699928241"/>
                  </a:ext>
                </a:extLst>
              </a:tr>
              <a:tr h="370840">
                <a:tc rowSpan="2">
                  <a:txBody>
                    <a:bodyPr/>
                    <a:lstStyle/>
                    <a:p>
                      <a:r>
                        <a:rPr lang="en-US" dirty="0"/>
                        <a:t>Gene Expression</a:t>
                      </a:r>
                    </a:p>
                  </a:txBody>
                  <a:tcPr/>
                </a:tc>
                <a:tc>
                  <a:txBody>
                    <a:bodyPr/>
                    <a:lstStyle/>
                    <a:p>
                      <a:r>
                        <a:rPr lang="en-US" dirty="0"/>
                        <a:t>No</a:t>
                      </a:r>
                    </a:p>
                  </a:txBody>
                  <a:tcPr/>
                </a:tc>
                <a:tc>
                  <a:txBody>
                    <a:bodyPr/>
                    <a:lstStyle/>
                    <a:p>
                      <a:r>
                        <a:rPr lang="en-US" dirty="0"/>
                        <a:t>0.64</a:t>
                      </a:r>
                    </a:p>
                  </a:txBody>
                  <a:tcPr/>
                </a:tc>
                <a:extLst>
                  <a:ext uri="{0D108BD9-81ED-4DB2-BD59-A6C34878D82A}">
                    <a16:rowId xmlns:a16="http://schemas.microsoft.com/office/drawing/2014/main" val="4219647539"/>
                  </a:ext>
                </a:extLst>
              </a:tr>
              <a:tr h="370840">
                <a:tc vMerge="1">
                  <a:txBody>
                    <a:bodyPr/>
                    <a:lstStyle/>
                    <a:p>
                      <a:endParaRPr lang="en-US" dirty="0"/>
                    </a:p>
                  </a:txBody>
                  <a:tcPr/>
                </a:tc>
                <a:tc>
                  <a:txBody>
                    <a:bodyPr/>
                    <a:lstStyle/>
                    <a:p>
                      <a:r>
                        <a:rPr lang="en-US" dirty="0"/>
                        <a:t>Yes</a:t>
                      </a:r>
                    </a:p>
                  </a:txBody>
                  <a:tcPr/>
                </a:tc>
                <a:tc>
                  <a:txBody>
                    <a:bodyPr/>
                    <a:lstStyle/>
                    <a:p>
                      <a:r>
                        <a:rPr lang="en-US" dirty="0"/>
                        <a:t>0.65</a:t>
                      </a:r>
                    </a:p>
                  </a:txBody>
                  <a:tcPr/>
                </a:tc>
                <a:extLst>
                  <a:ext uri="{0D108BD9-81ED-4DB2-BD59-A6C34878D82A}">
                    <a16:rowId xmlns:a16="http://schemas.microsoft.com/office/drawing/2014/main" val="2901599920"/>
                  </a:ext>
                </a:extLst>
              </a:tr>
              <a:tr h="370840">
                <a:tc rowSpan="2">
                  <a:txBody>
                    <a:bodyPr/>
                    <a:lstStyle/>
                    <a:p>
                      <a:r>
                        <a:rPr lang="en-US" dirty="0"/>
                        <a:t>SNP</a:t>
                      </a:r>
                    </a:p>
                  </a:txBody>
                  <a:tcPr/>
                </a:tc>
                <a:tc>
                  <a:txBody>
                    <a:bodyPr/>
                    <a:lstStyle/>
                    <a:p>
                      <a:r>
                        <a:rPr lang="en-US" dirty="0"/>
                        <a:t>No</a:t>
                      </a:r>
                    </a:p>
                  </a:txBody>
                  <a:tcPr/>
                </a:tc>
                <a:tc>
                  <a:txBody>
                    <a:bodyPr/>
                    <a:lstStyle/>
                    <a:p>
                      <a:r>
                        <a:rPr lang="en-US" dirty="0"/>
                        <a:t>0.56</a:t>
                      </a:r>
                    </a:p>
                  </a:txBody>
                  <a:tcPr/>
                </a:tc>
                <a:extLst>
                  <a:ext uri="{0D108BD9-81ED-4DB2-BD59-A6C34878D82A}">
                    <a16:rowId xmlns:a16="http://schemas.microsoft.com/office/drawing/2014/main" val="818482003"/>
                  </a:ext>
                </a:extLst>
              </a:tr>
              <a:tr h="370840">
                <a:tc vMerge="1">
                  <a:txBody>
                    <a:bodyPr/>
                    <a:lstStyle/>
                    <a:p>
                      <a:endParaRPr lang="en-US" dirty="0"/>
                    </a:p>
                  </a:txBody>
                  <a:tcPr/>
                </a:tc>
                <a:tc>
                  <a:txBody>
                    <a:bodyPr/>
                    <a:lstStyle/>
                    <a:p>
                      <a:r>
                        <a:rPr lang="en-US" dirty="0"/>
                        <a:t>Yes</a:t>
                      </a:r>
                    </a:p>
                  </a:txBody>
                  <a:tcPr/>
                </a:tc>
                <a:tc>
                  <a:txBody>
                    <a:bodyPr/>
                    <a:lstStyle/>
                    <a:p>
                      <a:r>
                        <a:rPr lang="en-US" dirty="0"/>
                        <a:t>0.64</a:t>
                      </a:r>
                    </a:p>
                  </a:txBody>
                  <a:tcPr/>
                </a:tc>
                <a:extLst>
                  <a:ext uri="{0D108BD9-81ED-4DB2-BD59-A6C34878D82A}">
                    <a16:rowId xmlns:a16="http://schemas.microsoft.com/office/drawing/2014/main" val="3400332536"/>
                  </a:ext>
                </a:extLst>
              </a:tr>
            </a:tbl>
          </a:graphicData>
        </a:graphic>
      </p:graphicFrame>
    </p:spTree>
    <p:extLst>
      <p:ext uri="{BB962C8B-B14F-4D97-AF65-F5344CB8AC3E}">
        <p14:creationId xmlns:p14="http://schemas.microsoft.com/office/powerpoint/2010/main" val="74859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763EFE5-8B3F-96A6-DA80-6B1C1243558E}"/>
              </a:ext>
            </a:extLst>
          </p:cNvPr>
          <p:cNvSpPr>
            <a:spLocks noGrp="1"/>
          </p:cNvSpPr>
          <p:nvPr>
            <p:ph idx="1"/>
          </p:nvPr>
        </p:nvSpPr>
        <p:spPr>
          <a:xfrm>
            <a:off x="304646" y="1064771"/>
            <a:ext cx="4998962" cy="4709011"/>
          </a:xfrm>
        </p:spPr>
        <p:txBody>
          <a:bodyPr anchor="t">
            <a:normAutofit/>
          </a:bodyPr>
          <a:lstStyle/>
          <a:p>
            <a:pPr>
              <a:buClr>
                <a:schemeClr val="bg1"/>
              </a:buClr>
            </a:pPr>
            <a:r>
              <a:rPr lang="en-US" dirty="0">
                <a:solidFill>
                  <a:srgbClr val="FFFFFF"/>
                </a:solidFill>
              </a:rPr>
              <a:t>Model Training on Gene Expression</a:t>
            </a:r>
          </a:p>
          <a:p>
            <a:pPr lvl="1">
              <a:buClr>
                <a:schemeClr val="bg1"/>
              </a:buClr>
            </a:pPr>
            <a:r>
              <a:rPr lang="en-US" dirty="0">
                <a:solidFill>
                  <a:srgbClr val="FFFFFF"/>
                </a:solidFill>
              </a:rPr>
              <a:t>t-test carried out between the groups of genes</a:t>
            </a:r>
          </a:p>
          <a:p>
            <a:pPr lvl="1">
              <a:buClr>
                <a:schemeClr val="bg1"/>
              </a:buClr>
            </a:pPr>
            <a:r>
              <a:rPr lang="en-US" dirty="0">
                <a:solidFill>
                  <a:srgbClr val="FFFFFF"/>
                </a:solidFill>
              </a:rPr>
              <a:t>Feature selection from the N genes selected from the above step (Recursive feature elimination used (RFE))</a:t>
            </a:r>
          </a:p>
          <a:p>
            <a:pPr lvl="1">
              <a:buClr>
                <a:schemeClr val="bg1"/>
              </a:buClr>
            </a:pPr>
            <a:r>
              <a:rPr lang="en-US" dirty="0">
                <a:solidFill>
                  <a:srgbClr val="FFFFFF"/>
                </a:solidFill>
              </a:rPr>
              <a:t>Added additional features to improve model performance XGBoost classifier</a:t>
            </a:r>
          </a:p>
          <a:p>
            <a:pPr>
              <a:buClr>
                <a:schemeClr val="bg1"/>
              </a:buClr>
            </a:pPr>
            <a:r>
              <a:rPr lang="en-US" dirty="0">
                <a:solidFill>
                  <a:srgbClr val="FFFFFF"/>
                </a:solidFill>
              </a:rPr>
              <a:t>Model Training on SNP data</a:t>
            </a:r>
          </a:p>
          <a:p>
            <a:pPr lvl="1">
              <a:buClr>
                <a:schemeClr val="bg1"/>
              </a:buClr>
            </a:pPr>
            <a:r>
              <a:rPr lang="en-US" dirty="0">
                <a:solidFill>
                  <a:srgbClr val="FFFFFF"/>
                </a:solidFill>
              </a:rPr>
              <a:t>Similar step as for gene expression used.</a:t>
            </a:r>
          </a:p>
          <a:p>
            <a:pPr lvl="1">
              <a:buClr>
                <a:schemeClr val="bg1"/>
              </a:buClr>
            </a:pPr>
            <a:r>
              <a:rPr lang="en-US" dirty="0">
                <a:solidFill>
                  <a:srgbClr val="FFFFFF"/>
                </a:solidFill>
              </a:rPr>
              <a:t>Feature selection algorithms like LR is performed using tool PLINK </a:t>
            </a:r>
            <a:r>
              <a:rPr lang="en-US" sz="1300" dirty="0">
                <a:solidFill>
                  <a:srgbClr val="FFFFFF"/>
                </a:solidFill>
              </a:rPr>
              <a:t>[9]</a:t>
            </a:r>
          </a:p>
          <a:p>
            <a:pPr lvl="1">
              <a:buClr>
                <a:schemeClr val="bg1"/>
              </a:buClr>
            </a:pPr>
            <a:r>
              <a:rPr lang="en-US" dirty="0">
                <a:solidFill>
                  <a:srgbClr val="FFFFFF"/>
                </a:solidFill>
              </a:rPr>
              <a:t>Added additional features to improve the performance of Model.</a:t>
            </a:r>
          </a:p>
        </p:txBody>
      </p:sp>
      <p:pic>
        <p:nvPicPr>
          <p:cNvPr id="4" name="Picture 3">
            <a:extLst>
              <a:ext uri="{FF2B5EF4-FFF2-40B4-BE49-F238E27FC236}">
                <a16:creationId xmlns:a16="http://schemas.microsoft.com/office/drawing/2014/main" id="{2A838911-8EA8-AE44-3DAE-B611881853A2}"/>
              </a:ext>
            </a:extLst>
          </p:cNvPr>
          <p:cNvPicPr>
            <a:picLocks noChangeAspect="1"/>
          </p:cNvPicPr>
          <p:nvPr/>
        </p:nvPicPr>
        <p:blipFill rotWithShape="1">
          <a:blip r:embed="rId2"/>
          <a:srcRect r="5907" b="-1"/>
          <a:stretch/>
        </p:blipFill>
        <p:spPr>
          <a:xfrm>
            <a:off x="6083162" y="759254"/>
            <a:ext cx="5238340" cy="5330650"/>
          </a:xfrm>
          <a:prstGeom prst="rect">
            <a:avLst/>
          </a:prstGeom>
        </p:spPr>
      </p:pic>
    </p:spTree>
    <p:extLst>
      <p:ext uri="{BB962C8B-B14F-4D97-AF65-F5344CB8AC3E}">
        <p14:creationId xmlns:p14="http://schemas.microsoft.com/office/powerpoint/2010/main" val="276130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DCAB-62EF-D3DB-09E3-73ED7D562EFF}"/>
              </a:ext>
            </a:extLst>
          </p:cNvPr>
          <p:cNvSpPr>
            <a:spLocks noGrp="1"/>
          </p:cNvSpPr>
          <p:nvPr>
            <p:ph type="title"/>
          </p:nvPr>
        </p:nvSpPr>
        <p:spPr>
          <a:xfrm>
            <a:off x="3867912" y="2062917"/>
            <a:ext cx="7315200" cy="3255264"/>
          </a:xfrm>
        </p:spPr>
        <p:txBody>
          <a:bodyPr anchor="t">
            <a:noAutofit/>
          </a:bodyPr>
          <a:lstStyle/>
          <a:p>
            <a:r>
              <a:rPr lang="en-IN" sz="1600" b="0" i="0" spc="0" dirty="0">
                <a:solidFill>
                  <a:schemeClr val="tx1">
                    <a:lumMod val="50000"/>
                    <a:lumOff val="50000"/>
                  </a:schemeClr>
                </a:solidFill>
                <a:effectLst/>
                <a:latin typeface="+mn-lt"/>
              </a:rPr>
              <a:t>This study is intended to introduce a symmetric framework to predict AD from Gene Expression (GE) data, with the aim to produce the most accurate prediction using the smallest number of genes. The framework works in four stages after it receives a training dataset: pre-processing, gene selection (GS), classification, and AD prediction. The symmetry of the model is manifested in all of its stages. In the pre-processing stage gene columns in the training dataset are pre-processed identically. In the GS stage, the same user-defined filter metrics are invoked on every gene individually, and so are the same user-defined wrapper metrics. In the classification stage, a number of user-defined ML models are applied identically using the minimal set of genes selected in the preceding stage. The core of the proposed framework is a meticulous GS algorithm which we have designed to nominate eight subsets of the original set of genes provided in the training dataset.</a:t>
            </a:r>
            <a:endParaRPr lang="en-US" sz="1600" spc="0" dirty="0">
              <a:solidFill>
                <a:schemeClr val="tx1">
                  <a:lumMod val="50000"/>
                  <a:lumOff val="50000"/>
                </a:schemeClr>
              </a:solidFill>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fontScale="92500" lnSpcReduction="20000"/>
          </a:bodyPr>
          <a:lstStyle/>
          <a:p>
            <a:r>
              <a:rPr lang="en-IN" b="0" i="0" dirty="0">
                <a:effectLst/>
                <a:latin typeface="+mj-lt"/>
              </a:rPr>
              <a:t>Machine Learning Framework for the Prediction of Alzheimer’s</a:t>
            </a:r>
            <a:br>
              <a:rPr lang="en-IN" dirty="0">
                <a:latin typeface="+mj-lt"/>
              </a:rPr>
            </a:br>
            <a:r>
              <a:rPr lang="en-IN" b="0" i="0" dirty="0">
                <a:effectLst/>
                <a:latin typeface="+mj-lt"/>
              </a:rPr>
              <a:t>Disease Using Gene Expression Data Based on Efficient</a:t>
            </a:r>
            <a:br>
              <a:rPr lang="en-IN" dirty="0">
                <a:latin typeface="+mj-lt"/>
              </a:rPr>
            </a:br>
            <a:r>
              <a:rPr lang="en-IN" b="0" i="0" dirty="0">
                <a:effectLst/>
                <a:latin typeface="+mj-lt"/>
              </a:rPr>
              <a:t>Gene Selection, </a:t>
            </a:r>
            <a:r>
              <a:rPr lang="en-IN" sz="1500" b="0" i="0" dirty="0">
                <a:effectLst/>
                <a:latin typeface="+mj-lt"/>
              </a:rPr>
              <a:t>Aliaa El Gawady , Mohamed A. Makhlouf , BenBella S. Tawfik and Hamed Nassar - 2022</a:t>
            </a:r>
            <a:endParaRPr lang="en-US" sz="1500" dirty="0">
              <a:latin typeface="+mj-lt"/>
            </a:endParaRPr>
          </a:p>
        </p:txBody>
      </p:sp>
      <p:graphicFrame>
        <p:nvGraphicFramePr>
          <p:cNvPr id="4" name="Table 5">
            <a:extLst>
              <a:ext uri="{FF2B5EF4-FFF2-40B4-BE49-F238E27FC236}">
                <a16:creationId xmlns:a16="http://schemas.microsoft.com/office/drawing/2014/main" id="{F3D1C780-24AC-B213-269D-86683E6A3C4B}"/>
              </a:ext>
            </a:extLst>
          </p:cNvPr>
          <p:cNvGraphicFramePr>
            <a:graphicFrameLocks noGrp="1"/>
          </p:cNvGraphicFramePr>
          <p:nvPr>
            <p:extLst>
              <p:ext uri="{D42A27DB-BD31-4B8C-83A1-F6EECF244321}">
                <p14:modId xmlns:p14="http://schemas.microsoft.com/office/powerpoint/2010/main" val="1405206466"/>
              </p:ext>
            </p:extLst>
          </p:nvPr>
        </p:nvGraphicFramePr>
        <p:xfrm>
          <a:off x="3595330" y="5318181"/>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04108441"/>
                    </a:ext>
                  </a:extLst>
                </a:gridCol>
                <a:gridCol w="1354667">
                  <a:extLst>
                    <a:ext uri="{9D8B030D-6E8A-4147-A177-3AD203B41FA5}">
                      <a16:colId xmlns:a16="http://schemas.microsoft.com/office/drawing/2014/main" val="1338422695"/>
                    </a:ext>
                  </a:extLst>
                </a:gridCol>
                <a:gridCol w="1197350">
                  <a:extLst>
                    <a:ext uri="{9D8B030D-6E8A-4147-A177-3AD203B41FA5}">
                      <a16:colId xmlns:a16="http://schemas.microsoft.com/office/drawing/2014/main" val="2047083571"/>
                    </a:ext>
                  </a:extLst>
                </a:gridCol>
                <a:gridCol w="1602658">
                  <a:extLst>
                    <a:ext uri="{9D8B030D-6E8A-4147-A177-3AD203B41FA5}">
                      <a16:colId xmlns:a16="http://schemas.microsoft.com/office/drawing/2014/main" val="1611995094"/>
                    </a:ext>
                  </a:extLst>
                </a:gridCol>
                <a:gridCol w="914400">
                  <a:extLst>
                    <a:ext uri="{9D8B030D-6E8A-4147-A177-3AD203B41FA5}">
                      <a16:colId xmlns:a16="http://schemas.microsoft.com/office/drawing/2014/main" val="2962393756"/>
                    </a:ext>
                  </a:extLst>
                </a:gridCol>
                <a:gridCol w="1704260">
                  <a:extLst>
                    <a:ext uri="{9D8B030D-6E8A-4147-A177-3AD203B41FA5}">
                      <a16:colId xmlns:a16="http://schemas.microsoft.com/office/drawing/2014/main" val="498914093"/>
                    </a:ext>
                  </a:extLst>
                </a:gridCol>
              </a:tblGrid>
              <a:tr h="370840">
                <a:tc>
                  <a:txBody>
                    <a:bodyPr/>
                    <a:lstStyle/>
                    <a:p>
                      <a:r>
                        <a:rPr lang="en-US" dirty="0"/>
                        <a:t>Sensitivity</a:t>
                      </a:r>
                    </a:p>
                  </a:txBody>
                  <a:tcPr/>
                </a:tc>
                <a:tc>
                  <a:txBody>
                    <a:bodyPr/>
                    <a:lstStyle/>
                    <a:p>
                      <a:r>
                        <a:rPr lang="en-US" dirty="0"/>
                        <a:t>Specificity</a:t>
                      </a:r>
                    </a:p>
                  </a:txBody>
                  <a:tcPr/>
                </a:tc>
                <a:tc>
                  <a:txBody>
                    <a:bodyPr/>
                    <a:lstStyle/>
                    <a:p>
                      <a:r>
                        <a:rPr lang="en-US" dirty="0"/>
                        <a:t>precision</a:t>
                      </a:r>
                    </a:p>
                  </a:txBody>
                  <a:tcPr/>
                </a:tc>
                <a:tc>
                  <a:txBody>
                    <a:bodyPr/>
                    <a:lstStyle/>
                    <a:p>
                      <a:r>
                        <a:rPr lang="en-US" dirty="0"/>
                        <a:t>Kappa index</a:t>
                      </a:r>
                    </a:p>
                  </a:txBody>
                  <a:tcPr/>
                </a:tc>
                <a:tc>
                  <a:txBody>
                    <a:bodyPr/>
                    <a:lstStyle/>
                    <a:p>
                      <a:r>
                        <a:rPr lang="en-US" dirty="0"/>
                        <a:t>AUC</a:t>
                      </a:r>
                    </a:p>
                  </a:txBody>
                  <a:tcPr/>
                </a:tc>
                <a:tc>
                  <a:txBody>
                    <a:bodyPr/>
                    <a:lstStyle/>
                    <a:p>
                      <a:r>
                        <a:rPr lang="en-US" dirty="0"/>
                        <a:t>accuracy</a:t>
                      </a:r>
                    </a:p>
                  </a:txBody>
                  <a:tcPr/>
                </a:tc>
                <a:extLst>
                  <a:ext uri="{0D108BD9-81ED-4DB2-BD59-A6C34878D82A}">
                    <a16:rowId xmlns:a16="http://schemas.microsoft.com/office/drawing/2014/main" val="1047472022"/>
                  </a:ext>
                </a:extLst>
              </a:tr>
              <a:tr h="370840">
                <a:tc>
                  <a:txBody>
                    <a:bodyPr/>
                    <a:lstStyle/>
                    <a:p>
                      <a:r>
                        <a:rPr lang="en-US" dirty="0"/>
                        <a:t>0.97</a:t>
                      </a:r>
                    </a:p>
                  </a:txBody>
                  <a:tcPr/>
                </a:tc>
                <a:tc>
                  <a:txBody>
                    <a:bodyPr/>
                    <a:lstStyle/>
                    <a:p>
                      <a:r>
                        <a:rPr lang="en-US" dirty="0"/>
                        <a:t>0.97</a:t>
                      </a:r>
                    </a:p>
                  </a:txBody>
                  <a:tcPr/>
                </a:tc>
                <a:tc>
                  <a:txBody>
                    <a:bodyPr/>
                    <a:lstStyle/>
                    <a:p>
                      <a:r>
                        <a:rPr lang="en-US" dirty="0"/>
                        <a:t>0.98</a:t>
                      </a:r>
                    </a:p>
                  </a:txBody>
                  <a:tcPr/>
                </a:tc>
                <a:tc>
                  <a:txBody>
                    <a:bodyPr/>
                    <a:lstStyle/>
                    <a:p>
                      <a:r>
                        <a:rPr lang="en-US" dirty="0"/>
                        <a:t>0.945</a:t>
                      </a:r>
                    </a:p>
                  </a:txBody>
                  <a:tcPr/>
                </a:tc>
                <a:tc>
                  <a:txBody>
                    <a:bodyPr/>
                    <a:lstStyle/>
                    <a:p>
                      <a:r>
                        <a:rPr lang="en-US" dirty="0"/>
                        <a:t>0.972</a:t>
                      </a:r>
                    </a:p>
                  </a:txBody>
                  <a:tcPr/>
                </a:tc>
                <a:tc>
                  <a:txBody>
                    <a:bodyPr/>
                    <a:lstStyle/>
                    <a:p>
                      <a:r>
                        <a:rPr lang="en-US" dirty="0"/>
                        <a:t>0.975</a:t>
                      </a:r>
                    </a:p>
                  </a:txBody>
                  <a:tcPr/>
                </a:tc>
                <a:extLst>
                  <a:ext uri="{0D108BD9-81ED-4DB2-BD59-A6C34878D82A}">
                    <a16:rowId xmlns:a16="http://schemas.microsoft.com/office/drawing/2014/main" val="590211615"/>
                  </a:ext>
                </a:extLst>
              </a:tr>
            </a:tbl>
          </a:graphicData>
        </a:graphic>
      </p:graphicFrame>
    </p:spTree>
    <p:extLst>
      <p:ext uri="{BB962C8B-B14F-4D97-AF65-F5344CB8AC3E}">
        <p14:creationId xmlns:p14="http://schemas.microsoft.com/office/powerpoint/2010/main" val="284045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Alzheimer’s a type of neurological disorder is seeing a surge in the numbers of cases from the past decade. Especially in India the cases are expected to grow to 11,422,692 by 2050 from 3,848,118 measured in 2019 according to Lancet report as of July 2022 </a:t>
            </a:r>
            <a:r>
              <a:rPr lang="en-US" sz="12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Early detection of the genes responsible for Alzheimer's is an important pre-requisite for its diagnosis. This study focuses to explore the various feature extraction and classifier algorithms that make use of gene expression data and find and design the best among them extract the specific genes (feature selection) and their characteristics that translate to Alzheimer’s disease (classification). Gene expression datasets used for the study are curated from multiple public repositories ADNI, AddNeuroMed1, AddNeuroMed2. The classifiers algorithms are put for internal validation (training and testing dataset are from same set) and external validation ( training and testing dataset are from different sets). Study also aims to explore explainable artificial intelligence methods (XAI) of classification for a simple human interpretation and measure its trustworthiness.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E8F45-943C-8610-10A7-2002D5E1B433}"/>
              </a:ext>
            </a:extLst>
          </p:cNvPr>
          <p:cNvPicPr>
            <a:picLocks noChangeAspect="1"/>
          </p:cNvPicPr>
          <p:nvPr/>
        </p:nvPicPr>
        <p:blipFill>
          <a:blip r:embed="rId2"/>
          <a:stretch>
            <a:fillRect/>
          </a:stretch>
        </p:blipFill>
        <p:spPr>
          <a:xfrm>
            <a:off x="3698294" y="1275634"/>
            <a:ext cx="7772400" cy="4052568"/>
          </a:xfrm>
          <a:prstGeom prst="rect">
            <a:avLst/>
          </a:prstGeom>
        </p:spPr>
      </p:pic>
    </p:spTree>
    <p:extLst>
      <p:ext uri="{BB962C8B-B14F-4D97-AF65-F5344CB8AC3E}">
        <p14:creationId xmlns:p14="http://schemas.microsoft.com/office/powerpoint/2010/main" val="302537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C145B-D33F-49DB-4556-3B271B7B24F6}"/>
              </a:ext>
            </a:extLst>
          </p:cNvPr>
          <p:cNvSpPr>
            <a:spLocks noGrp="1"/>
          </p:cNvSpPr>
          <p:nvPr>
            <p:ph idx="1"/>
          </p:nvPr>
        </p:nvSpPr>
        <p:spPr/>
        <p:txBody>
          <a:bodyPr>
            <a:normAutofit/>
          </a:bodyPr>
          <a:lstStyle/>
          <a:p>
            <a:r>
              <a:rPr lang="en-US" dirty="0"/>
              <a:t>Chi squared</a:t>
            </a:r>
          </a:p>
          <a:p>
            <a:pPr lvl="1"/>
            <a:r>
              <a:rPr lang="el-GR" b="0" i="0" dirty="0">
                <a:effectLst/>
                <a:latin typeface="Arial" panose="020B0604020202020204" pitchFamily="34" charset="0"/>
              </a:rPr>
              <a:t>χ2 </a:t>
            </a:r>
            <a:r>
              <a:rPr lang="en-IN" b="0" i="0" dirty="0">
                <a:effectLst/>
                <a:latin typeface="Arial" panose="020B0604020202020204" pitchFamily="34" charset="0"/>
              </a:rPr>
              <a:t>is a well-known statistical metric used to examine the dependence between two random variables, in this situation a gene and the target output, which is the case diagnosis, AD or N.</a:t>
            </a:r>
            <a:endParaRPr lang="en-US" dirty="0"/>
          </a:p>
          <a:p>
            <a:r>
              <a:rPr lang="en-US" dirty="0"/>
              <a:t>Analysis of variance</a:t>
            </a:r>
          </a:p>
          <a:p>
            <a:pPr lvl="1"/>
            <a:r>
              <a:rPr lang="en-IN" b="0" i="0" dirty="0">
                <a:effectLst/>
                <a:latin typeface="Arial" panose="020B0604020202020204" pitchFamily="34" charset="0"/>
              </a:rPr>
              <a:t>Analysis of variance (ANOVA) is a powerful family of techniques to test the significance of the difference between the means of two random variables. In this situation, the two variables are a gene and the target output, which is the case diagnosis, AD or N</a:t>
            </a:r>
            <a:endParaRPr lang="en-US" dirty="0"/>
          </a:p>
          <a:p>
            <a:r>
              <a:rPr lang="en-US" dirty="0"/>
              <a:t>Mutual information</a:t>
            </a:r>
          </a:p>
          <a:p>
            <a:pPr lvl="1"/>
            <a:r>
              <a:rPr lang="en-IN" b="0" i="0" dirty="0">
                <a:effectLst/>
                <a:latin typeface="Arial" panose="020B0604020202020204" pitchFamily="34" charset="0"/>
              </a:rPr>
              <a:t>mutual information I(X, Y) which measures the shared information between two random variables X and Y. In our situation, the two variables are a gene and the target output, which is the diagnosis, AD or N. </a:t>
            </a:r>
            <a:endParaRPr lang="en-US" dirty="0"/>
          </a:p>
          <a:p>
            <a:pPr lvl="1"/>
            <a:endParaRPr lang="en-US" dirty="0"/>
          </a:p>
        </p:txBody>
      </p:sp>
    </p:spTree>
    <p:extLst>
      <p:ext uri="{BB962C8B-B14F-4D97-AF65-F5344CB8AC3E}">
        <p14:creationId xmlns:p14="http://schemas.microsoft.com/office/powerpoint/2010/main" val="173679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E0924771-041E-8F1B-96BA-AA3BC1446959}"/>
              </a:ext>
            </a:extLst>
          </p:cNvPr>
          <p:cNvPicPr>
            <a:picLocks noChangeAspect="1"/>
          </p:cNvPicPr>
          <p:nvPr/>
        </p:nvPicPr>
        <p:blipFill>
          <a:blip r:embed="rId2"/>
          <a:stretch>
            <a:fillRect/>
          </a:stretch>
        </p:blipFill>
        <p:spPr>
          <a:xfrm>
            <a:off x="965201" y="1010017"/>
            <a:ext cx="4720150" cy="1970663"/>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3C1D49F5-8448-DA02-DE70-86FAF0B2DC35}"/>
              </a:ext>
            </a:extLst>
          </p:cNvPr>
          <p:cNvPicPr>
            <a:picLocks noChangeAspect="1"/>
          </p:cNvPicPr>
          <p:nvPr/>
        </p:nvPicPr>
        <p:blipFill>
          <a:blip r:embed="rId3"/>
          <a:stretch>
            <a:fillRect/>
          </a:stretch>
        </p:blipFill>
        <p:spPr>
          <a:xfrm>
            <a:off x="6489680" y="1018965"/>
            <a:ext cx="4733982" cy="1952767"/>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28A2A8DC-C59F-2B23-E936-845E1E5A269D}"/>
              </a:ext>
            </a:extLst>
          </p:cNvPr>
          <p:cNvPicPr>
            <a:picLocks noChangeAspect="1"/>
          </p:cNvPicPr>
          <p:nvPr/>
        </p:nvPicPr>
        <p:blipFill>
          <a:blip r:embed="rId4"/>
          <a:stretch>
            <a:fillRect/>
          </a:stretch>
        </p:blipFill>
        <p:spPr>
          <a:xfrm>
            <a:off x="965201" y="3895929"/>
            <a:ext cx="4733982" cy="1940933"/>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46D65FF6-8531-D18C-070C-E8C8C1F42DC4}"/>
              </a:ext>
            </a:extLst>
          </p:cNvPr>
          <p:cNvPicPr>
            <a:picLocks noChangeAspect="1"/>
          </p:cNvPicPr>
          <p:nvPr/>
        </p:nvPicPr>
        <p:blipFill>
          <a:blip r:embed="rId5"/>
          <a:stretch>
            <a:fillRect/>
          </a:stretch>
        </p:blipFill>
        <p:spPr>
          <a:xfrm>
            <a:off x="6489680" y="3919600"/>
            <a:ext cx="4733982" cy="1893592"/>
          </a:xfrm>
          <a:prstGeom prst="rect">
            <a:avLst/>
          </a:prstGeom>
        </p:spPr>
      </p:pic>
    </p:spTree>
    <p:extLst>
      <p:ext uri="{BB962C8B-B14F-4D97-AF65-F5344CB8AC3E}">
        <p14:creationId xmlns:p14="http://schemas.microsoft.com/office/powerpoint/2010/main" val="382796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DCAB-62EF-D3DB-09E3-73ED7D562EFF}"/>
              </a:ext>
            </a:extLst>
          </p:cNvPr>
          <p:cNvSpPr>
            <a:spLocks noGrp="1"/>
          </p:cNvSpPr>
          <p:nvPr>
            <p:ph type="title"/>
          </p:nvPr>
        </p:nvSpPr>
        <p:spPr>
          <a:xfrm>
            <a:off x="3867912" y="2158453"/>
            <a:ext cx="5690370" cy="4056223"/>
          </a:xfrm>
        </p:spPr>
        <p:txBody>
          <a:bodyPr anchor="t">
            <a:noAutofit/>
          </a:bodyPr>
          <a:lstStyle/>
          <a:p>
            <a:r>
              <a:rPr lang="en-IN" sz="1800" b="0" i="0" spc="0" dirty="0">
                <a:effectLst/>
                <a:latin typeface="+mn-lt"/>
              </a:rPr>
              <a:t>This study explores the classification algorithms including logistic regression, support vector classifier, decision tree, and random forest classifier. The models are fine tuned by choosing optimal values for parameters that influences the accuracy of the model. The optimal parameters are found using a K-fold cross validation score, and the models are generated using that. The dataset used in the model is longitudinal cross-sectional data from OASIS. It has been inferred from the results that random forest classifier performs well than the other models.</a:t>
            </a:r>
            <a:endParaRPr lang="en-US" sz="1800" spc="0" dirty="0">
              <a:solidFill>
                <a:schemeClr val="tx1">
                  <a:lumMod val="50000"/>
                  <a:lumOff val="50000"/>
                </a:schemeClr>
              </a:solidFill>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mj-lt"/>
              </a:rPr>
              <a:t>Detection of Alzheimer’s disease at Early Stage </a:t>
            </a:r>
            <a:br>
              <a:rPr lang="en-IN" dirty="0">
                <a:latin typeface="+mj-lt"/>
              </a:rPr>
            </a:br>
            <a:r>
              <a:rPr lang="en-IN" b="0" i="0" dirty="0">
                <a:effectLst/>
                <a:latin typeface="+mj-lt"/>
              </a:rPr>
              <a:t>using Machine Learning, </a:t>
            </a:r>
            <a:r>
              <a:rPr lang="en-IN" sz="1500" b="0" i="0" dirty="0">
                <a:effectLst/>
                <a:latin typeface="+mj-lt"/>
              </a:rPr>
              <a:t>S.Pavalarajan, B.Arun Jumar, S.Shahul Hammed, K.Haripriya, C.Preethi, T.Mohanraj - 2022</a:t>
            </a:r>
            <a:endParaRPr lang="en-US" sz="1500" dirty="0">
              <a:latin typeface="+mj-lt"/>
            </a:endParaRPr>
          </a:p>
        </p:txBody>
      </p:sp>
      <p:pic>
        <p:nvPicPr>
          <p:cNvPr id="5" name="Picture 4">
            <a:extLst>
              <a:ext uri="{FF2B5EF4-FFF2-40B4-BE49-F238E27FC236}">
                <a16:creationId xmlns:a16="http://schemas.microsoft.com/office/drawing/2014/main" id="{3387A834-5E9C-ADAC-A52D-EC7D4B293E23}"/>
              </a:ext>
            </a:extLst>
          </p:cNvPr>
          <p:cNvPicPr>
            <a:picLocks noChangeAspect="1"/>
          </p:cNvPicPr>
          <p:nvPr/>
        </p:nvPicPr>
        <p:blipFill>
          <a:blip r:embed="rId2"/>
          <a:stretch>
            <a:fillRect/>
          </a:stretch>
        </p:blipFill>
        <p:spPr>
          <a:xfrm>
            <a:off x="9558282" y="2090218"/>
            <a:ext cx="2148614" cy="3460575"/>
          </a:xfrm>
          <a:prstGeom prst="rect">
            <a:avLst/>
          </a:prstGeom>
        </p:spPr>
      </p:pic>
    </p:spTree>
    <p:extLst>
      <p:ext uri="{BB962C8B-B14F-4D97-AF65-F5344CB8AC3E}">
        <p14:creationId xmlns:p14="http://schemas.microsoft.com/office/powerpoint/2010/main" val="3953779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40B77-F874-0C33-1D77-AC3449DBCC85}"/>
              </a:ext>
            </a:extLst>
          </p:cNvPr>
          <p:cNvSpPr>
            <a:spLocks noGrp="1"/>
          </p:cNvSpPr>
          <p:nvPr>
            <p:ph idx="1"/>
          </p:nvPr>
        </p:nvSpPr>
        <p:spPr>
          <a:xfrm>
            <a:off x="3598811" y="868680"/>
            <a:ext cx="3585891" cy="5120640"/>
          </a:xfrm>
        </p:spPr>
        <p:txBody>
          <a:bodyPr>
            <a:normAutofit/>
          </a:bodyPr>
          <a:lstStyle/>
          <a:p>
            <a:r>
              <a:rPr lang="en-US" dirty="0"/>
              <a:t>Data Pre-Processing</a:t>
            </a:r>
          </a:p>
          <a:p>
            <a:pPr lvl="1"/>
            <a:r>
              <a:rPr lang="en-US" dirty="0"/>
              <a:t>Handling missing data</a:t>
            </a:r>
          </a:p>
          <a:p>
            <a:pPr lvl="1"/>
            <a:r>
              <a:rPr lang="en-US" dirty="0"/>
              <a:t>Feature scaling</a:t>
            </a:r>
          </a:p>
          <a:p>
            <a:pPr lvl="1"/>
            <a:r>
              <a:rPr lang="en-US" dirty="0"/>
              <a:t>Train test split</a:t>
            </a:r>
          </a:p>
          <a:p>
            <a:r>
              <a:rPr lang="en-US" dirty="0"/>
              <a:t>Machine Learning Model</a:t>
            </a:r>
          </a:p>
          <a:p>
            <a:pPr lvl="1"/>
            <a:r>
              <a:rPr lang="en-US" dirty="0"/>
              <a:t>Logistic Regression</a:t>
            </a:r>
          </a:p>
          <a:p>
            <a:pPr lvl="1"/>
            <a:r>
              <a:rPr lang="en-US" dirty="0"/>
              <a:t>Support Vector Machine</a:t>
            </a:r>
          </a:p>
          <a:p>
            <a:pPr lvl="1"/>
            <a:r>
              <a:rPr lang="en-US" dirty="0"/>
              <a:t>Decision tree</a:t>
            </a:r>
          </a:p>
          <a:p>
            <a:pPr lvl="1"/>
            <a:r>
              <a:rPr lang="en-US" dirty="0"/>
              <a:t>Random Forest</a:t>
            </a:r>
          </a:p>
          <a:p>
            <a:pPr lvl="1"/>
            <a:endParaRPr lang="en-US" dirty="0"/>
          </a:p>
          <a:p>
            <a:pPr lvl="1"/>
            <a:endParaRPr lang="en-US" dirty="0"/>
          </a:p>
        </p:txBody>
      </p:sp>
      <p:pic>
        <p:nvPicPr>
          <p:cNvPr id="4" name="Picture 3">
            <a:extLst>
              <a:ext uri="{FF2B5EF4-FFF2-40B4-BE49-F238E27FC236}">
                <a16:creationId xmlns:a16="http://schemas.microsoft.com/office/drawing/2014/main" id="{DE92FCAE-97DA-C84C-CB64-0A13FDF8D1B2}"/>
              </a:ext>
            </a:extLst>
          </p:cNvPr>
          <p:cNvPicPr>
            <a:picLocks noChangeAspect="1"/>
          </p:cNvPicPr>
          <p:nvPr/>
        </p:nvPicPr>
        <p:blipFill>
          <a:blip r:embed="rId2"/>
          <a:stretch>
            <a:fillRect/>
          </a:stretch>
        </p:blipFill>
        <p:spPr>
          <a:xfrm>
            <a:off x="6941714" y="1571223"/>
            <a:ext cx="4743962" cy="3412901"/>
          </a:xfrm>
          <a:prstGeom prst="rect">
            <a:avLst/>
          </a:prstGeom>
        </p:spPr>
      </p:pic>
    </p:spTree>
    <p:extLst>
      <p:ext uri="{BB962C8B-B14F-4D97-AF65-F5344CB8AC3E}">
        <p14:creationId xmlns:p14="http://schemas.microsoft.com/office/powerpoint/2010/main" val="28635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1F36B1C-0964-9CEF-022C-ECFEE21E1E4B}"/>
              </a:ext>
            </a:extLst>
          </p:cNvPr>
          <p:cNvPicPr>
            <a:picLocks noChangeAspect="1"/>
          </p:cNvPicPr>
          <p:nvPr/>
        </p:nvPicPr>
        <p:blipFill>
          <a:blip r:embed="rId2"/>
          <a:stretch>
            <a:fillRect/>
          </a:stretch>
        </p:blipFill>
        <p:spPr>
          <a:xfrm>
            <a:off x="641180" y="1128400"/>
            <a:ext cx="6410084" cy="4615259"/>
          </a:xfrm>
          <a:prstGeom prst="rect">
            <a:avLst/>
          </a:prstGeom>
        </p:spPr>
      </p:pic>
      <p:sp>
        <p:nvSpPr>
          <p:cNvPr id="13" name="Rectangle 12">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74EB2E2-C7B3-66AD-4C27-ACFD27F261F8}"/>
              </a:ext>
            </a:extLst>
          </p:cNvPr>
          <p:cNvPicPr>
            <a:picLocks noChangeAspect="1"/>
          </p:cNvPicPr>
          <p:nvPr/>
        </p:nvPicPr>
        <p:blipFill>
          <a:blip r:embed="rId3"/>
          <a:stretch>
            <a:fillRect/>
          </a:stretch>
        </p:blipFill>
        <p:spPr>
          <a:xfrm>
            <a:off x="7754927" y="643467"/>
            <a:ext cx="3736836" cy="2475653"/>
          </a:xfrm>
          <a:prstGeom prst="rect">
            <a:avLst/>
          </a:prstGeom>
        </p:spPr>
      </p:pic>
      <p:sp>
        <p:nvSpPr>
          <p:cNvPr id="15" name="Rectangle 14">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175249-BFDA-5833-C851-C73D502ED32D}"/>
              </a:ext>
            </a:extLst>
          </p:cNvPr>
          <p:cNvPicPr>
            <a:picLocks noChangeAspect="1"/>
          </p:cNvPicPr>
          <p:nvPr/>
        </p:nvPicPr>
        <p:blipFill>
          <a:blip r:embed="rId4"/>
          <a:stretch>
            <a:fillRect/>
          </a:stretch>
        </p:blipFill>
        <p:spPr>
          <a:xfrm>
            <a:off x="7750897" y="3748194"/>
            <a:ext cx="3744896" cy="2471631"/>
          </a:xfrm>
          <a:prstGeom prst="rect">
            <a:avLst/>
          </a:prstGeom>
        </p:spPr>
      </p:pic>
    </p:spTree>
    <p:extLst>
      <p:ext uri="{BB962C8B-B14F-4D97-AF65-F5344CB8AC3E}">
        <p14:creationId xmlns:p14="http://schemas.microsoft.com/office/powerpoint/2010/main" val="159092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DCAB-62EF-D3DB-09E3-73ED7D562EFF}"/>
              </a:ext>
            </a:extLst>
          </p:cNvPr>
          <p:cNvSpPr>
            <a:spLocks noGrp="1"/>
          </p:cNvSpPr>
          <p:nvPr>
            <p:ph type="title"/>
          </p:nvPr>
        </p:nvSpPr>
        <p:spPr>
          <a:xfrm>
            <a:off x="3936738" y="2003638"/>
            <a:ext cx="7246374" cy="4056223"/>
          </a:xfrm>
        </p:spPr>
        <p:txBody>
          <a:bodyPr anchor="t">
            <a:noAutofit/>
          </a:bodyPr>
          <a:lstStyle/>
          <a:p>
            <a:r>
              <a:rPr lang="en-IN" sz="1800" b="0" i="0" spc="0" dirty="0">
                <a:effectLst/>
                <a:latin typeface="+mn-lt"/>
              </a:rPr>
              <a:t>This study is done to reduce laborious, and time-consuming task of classifying AD groups, different deep learning algorithms were investigated to automate the AD detection and prediction. In this study, the potency of transfer learning approach was analysed in detail by fine tuning the deeper layers of  Transfer Learning models like VGG-19, VGG-16, Resnet-50 and Xception. In prior work, VGG-16 model was experimented on the ADNI datasets to get an accuracy of 97% and a precision of 96%. From this study, it is analysed that the overall classification accuracy and precision of VGG- 19 is exceptionally high (98%) when compared to other models. This shows that the automated method can be a true guide in Alzheimer’s detection and prediction, especially when an early-stage diagnosis may help to get the benefit of treatment.</a:t>
            </a:r>
            <a:endParaRPr lang="en-US" sz="1800" spc="0" dirty="0">
              <a:solidFill>
                <a:schemeClr val="tx1">
                  <a:lumMod val="50000"/>
                  <a:lumOff val="50000"/>
                </a:schemeClr>
              </a:solidFill>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mj-lt"/>
              </a:rPr>
              <a:t>A Transfer Learning Approach for Predicting </a:t>
            </a:r>
            <a:br>
              <a:rPr lang="en-IN" dirty="0">
                <a:latin typeface="+mj-lt"/>
              </a:rPr>
            </a:br>
            <a:r>
              <a:rPr lang="en-IN" b="0" i="0" dirty="0">
                <a:effectLst/>
                <a:latin typeface="+mj-lt"/>
              </a:rPr>
              <a:t>Alzheimer’s Disease, </a:t>
            </a:r>
            <a:r>
              <a:rPr lang="en-IN" sz="1500" b="0" i="0" dirty="0">
                <a:effectLst/>
                <a:latin typeface="+mj-lt"/>
              </a:rPr>
              <a:t>Sreeja Shashidhar Rajeswari, Manjusha Nair - 2021</a:t>
            </a:r>
            <a:endParaRPr lang="en-US" sz="1500" dirty="0">
              <a:latin typeface="+mj-lt"/>
            </a:endParaRPr>
          </a:p>
        </p:txBody>
      </p:sp>
    </p:spTree>
    <p:extLst>
      <p:ext uri="{BB962C8B-B14F-4D97-AF65-F5344CB8AC3E}">
        <p14:creationId xmlns:p14="http://schemas.microsoft.com/office/powerpoint/2010/main" val="3129985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0AEE-66E6-8FAE-4E64-BD50B200FD57}"/>
              </a:ext>
            </a:extLst>
          </p:cNvPr>
          <p:cNvSpPr>
            <a:spLocks noGrp="1"/>
          </p:cNvSpPr>
          <p:nvPr>
            <p:ph idx="1"/>
          </p:nvPr>
        </p:nvSpPr>
        <p:spPr/>
        <p:txBody>
          <a:bodyPr anchor="t"/>
          <a:lstStyle/>
          <a:p>
            <a:r>
              <a:rPr lang="en-US" dirty="0"/>
              <a:t>Transfer Leering Model</a:t>
            </a:r>
          </a:p>
          <a:p>
            <a:pPr lvl="1"/>
            <a:r>
              <a:rPr lang="en-US" dirty="0"/>
              <a:t>A pre-trained model is reused by freezing the dense layers or the final layer to train a complex or a large model.</a:t>
            </a:r>
          </a:p>
          <a:p>
            <a:pPr lvl="1"/>
            <a:r>
              <a:rPr lang="en-US" dirty="0"/>
              <a:t>Models such as VGG-19, VGG-16, ResNet-50 and Xception are explored and Xception found to the one with better accuracy.</a:t>
            </a:r>
          </a:p>
        </p:txBody>
      </p:sp>
      <p:pic>
        <p:nvPicPr>
          <p:cNvPr id="4" name="Picture 3">
            <a:extLst>
              <a:ext uri="{FF2B5EF4-FFF2-40B4-BE49-F238E27FC236}">
                <a16:creationId xmlns:a16="http://schemas.microsoft.com/office/drawing/2014/main" id="{8AE45663-8042-278A-6039-5DDA61736E77}"/>
              </a:ext>
            </a:extLst>
          </p:cNvPr>
          <p:cNvPicPr>
            <a:picLocks noChangeAspect="1"/>
          </p:cNvPicPr>
          <p:nvPr/>
        </p:nvPicPr>
        <p:blipFill>
          <a:blip r:embed="rId2"/>
          <a:stretch>
            <a:fillRect/>
          </a:stretch>
        </p:blipFill>
        <p:spPr>
          <a:xfrm>
            <a:off x="3869268" y="2453186"/>
            <a:ext cx="7772400" cy="2639499"/>
          </a:xfrm>
          <a:prstGeom prst="rect">
            <a:avLst/>
          </a:prstGeom>
        </p:spPr>
      </p:pic>
    </p:spTree>
    <p:extLst>
      <p:ext uri="{BB962C8B-B14F-4D97-AF65-F5344CB8AC3E}">
        <p14:creationId xmlns:p14="http://schemas.microsoft.com/office/powerpoint/2010/main" val="3659337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p:txBody>
          <a:bodyPr anchor="t">
            <a:normAutofit fontScale="70000" lnSpcReduction="20000"/>
          </a:bodyPr>
          <a:lstStyle/>
          <a:p>
            <a:pPr marL="0" indent="0">
              <a:buNone/>
            </a:pPr>
            <a:r>
              <a:rPr lang="en-US" dirty="0">
                <a:solidFill>
                  <a:schemeClr val="tx1">
                    <a:lumMod val="50000"/>
                    <a:lumOff val="50000"/>
                  </a:schemeClr>
                </a:solidFill>
                <a:cs typeface="Times New Roman" panose="02020603050405020304" pitchFamily="18" charset="0"/>
              </a:rPr>
              <a:t>[1] Global and regional projections of the economic burden of Alzheimer's disease and related dementias from 2019 to 2050, The Lancet, 22 July 2022.</a:t>
            </a:r>
          </a:p>
          <a:p>
            <a:pPr marL="0" indent="0">
              <a:buNone/>
            </a:pPr>
            <a:r>
              <a:rPr lang="en-US" dirty="0">
                <a:solidFill>
                  <a:schemeClr val="tx1">
                    <a:lumMod val="50000"/>
                    <a:lumOff val="50000"/>
                  </a:schemeClr>
                </a:solidFill>
                <a:cs typeface="Times New Roman" panose="02020603050405020304" pitchFamily="18" charset="0"/>
              </a:rPr>
              <a:t>[2] </a:t>
            </a:r>
            <a:r>
              <a:rPr lang="en-IN" b="0" i="0" dirty="0">
                <a:solidFill>
                  <a:schemeClr val="tx1">
                    <a:lumMod val="50000"/>
                    <a:lumOff val="50000"/>
                  </a:schemeClr>
                </a:solidFill>
                <a:effectLst/>
                <a:cs typeface="Times New Roman" panose="02020603050405020304" pitchFamily="18" charset="0"/>
              </a:rPr>
              <a:t>Anil Kumar, Arti Singh, et al. A review on Alzheimer's disease pathophysiology and its management: an update. Pharmacological reports, 67(2):195–203, 2015.</a:t>
            </a:r>
          </a:p>
          <a:p>
            <a:pPr marL="0" indent="0">
              <a:buNone/>
            </a:pPr>
            <a:r>
              <a:rPr lang="en-IN" dirty="0">
                <a:solidFill>
                  <a:schemeClr val="tx1">
                    <a:lumMod val="50000"/>
                    <a:lumOff val="50000"/>
                  </a:schemeClr>
                </a:solidFill>
                <a:cs typeface="Times New Roman" panose="02020603050405020304" pitchFamily="18" charset="0"/>
              </a:rPr>
              <a:t>[3] </a:t>
            </a:r>
            <a:r>
              <a:rPr lang="en-IN" b="0" i="0" dirty="0">
                <a:solidFill>
                  <a:schemeClr val="tx1">
                    <a:lumMod val="50000"/>
                    <a:lumOff val="50000"/>
                  </a:schemeClr>
                </a:solidFill>
                <a:effectLst/>
                <a:cs typeface="Times New Roman" panose="02020603050405020304" pitchFamily="18" charset="0"/>
              </a:rPr>
              <a:t>C. Patterson, “World Alzheimer report 2018 the state of the art of dementia research: New frontiers,” Alzheimer’s Disease</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Int. (ADI), London, U.K., Tech. Rep., 2018. [Online]. Available:</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https://www.alzint.org/u/WorldAlzheimerReport2018.pdf</a:t>
            </a:r>
          </a:p>
          <a:p>
            <a:pPr marL="0" indent="0">
              <a:buNone/>
            </a:pPr>
            <a:r>
              <a:rPr lang="en-IN" b="0" i="0" dirty="0">
                <a:solidFill>
                  <a:schemeClr val="tx1">
                    <a:lumMod val="50000"/>
                    <a:lumOff val="50000"/>
                  </a:schemeClr>
                </a:solidFill>
                <a:effectLst/>
                <a:cs typeface="Times New Roman" panose="02020603050405020304" pitchFamily="18" charset="0"/>
              </a:rPr>
              <a:t>[4] Jungsu Kim, Jacob M Basak, and David M Holtzman. The role of</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apolipoprotein e in Alzheimer's disease. Neuron, 63(3):287–303, 2009.</a:t>
            </a:r>
          </a:p>
          <a:p>
            <a:pPr marL="0" indent="0">
              <a:buNone/>
            </a:pPr>
            <a:r>
              <a:rPr lang="en-IN" b="0" i="0" dirty="0">
                <a:solidFill>
                  <a:schemeClr val="tx1">
                    <a:lumMod val="50000"/>
                    <a:lumOff val="50000"/>
                  </a:schemeClr>
                </a:solidFill>
                <a:effectLst/>
                <a:cs typeface="Times New Roman" panose="02020603050405020304" pitchFamily="18" charset="0"/>
              </a:rPr>
              <a:t>[5] Laura Spinney. Alzheimer’s disease: The forgetting gene. Nature News, 510(7503):26, 2014.</a:t>
            </a:r>
          </a:p>
          <a:p>
            <a:pPr marL="0" indent="0">
              <a:buNone/>
            </a:pPr>
            <a:r>
              <a:rPr lang="en-IN" dirty="0">
                <a:solidFill>
                  <a:schemeClr val="tx1">
                    <a:lumMod val="50000"/>
                    <a:lumOff val="50000"/>
                  </a:schemeClr>
                </a:solidFill>
                <a:cs typeface="Times New Roman" panose="02020603050405020304" pitchFamily="18" charset="0"/>
              </a:rPr>
              <a:t>[6] </a:t>
            </a:r>
            <a:r>
              <a:rPr lang="en-IN" b="0" i="0" dirty="0">
                <a:solidFill>
                  <a:schemeClr val="tx1">
                    <a:lumMod val="50000"/>
                    <a:lumOff val="50000"/>
                  </a:schemeClr>
                </a:solidFill>
                <a:effectLst/>
                <a:cs typeface="Times New Roman" panose="02020603050405020304" pitchFamily="18" charset="0"/>
              </a:rPr>
              <a:t>M Tanveer, B Richhariya, RU Khan, AH Rashid, P Khanna, M Prasad, and CT Lin. Machine learning techniques for the diagnosis of</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alzheimer’s disease: A review. ACM Transactions on Multimedia</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Computing, Communications, and Applications (TOMM), 16(1s):1–35,</a:t>
            </a:r>
            <a:br>
              <a:rPr lang="en-IN" dirty="0">
                <a:solidFill>
                  <a:schemeClr val="tx1">
                    <a:lumMod val="50000"/>
                    <a:lumOff val="50000"/>
                  </a:schemeClr>
                </a:solidFill>
                <a:cs typeface="Times New Roman" panose="02020603050405020304" pitchFamily="18" charset="0"/>
              </a:rPr>
            </a:br>
            <a:r>
              <a:rPr lang="en-IN" b="0" i="0" dirty="0">
                <a:solidFill>
                  <a:schemeClr val="tx1">
                    <a:lumMod val="50000"/>
                    <a:lumOff val="50000"/>
                  </a:schemeClr>
                </a:solidFill>
                <a:effectLst/>
                <a:cs typeface="Times New Roman" panose="02020603050405020304" pitchFamily="18" charset="0"/>
              </a:rPr>
              <a:t>2020.</a:t>
            </a:r>
          </a:p>
          <a:p>
            <a:pPr marL="0" indent="0">
              <a:buNone/>
            </a:pPr>
            <a:r>
              <a:rPr lang="en-IN" dirty="0">
                <a:solidFill>
                  <a:schemeClr val="tx1">
                    <a:lumMod val="50000"/>
                    <a:lumOff val="50000"/>
                  </a:schemeClr>
                </a:solidFill>
                <a:cs typeface="Times New Roman" panose="02020603050405020304" pitchFamily="18" charset="0"/>
              </a:rPr>
              <a:t>[7] </a:t>
            </a:r>
            <a:r>
              <a:rPr lang="en-IN" b="0" i="0" dirty="0">
                <a:solidFill>
                  <a:schemeClr val="tx1">
                    <a:lumMod val="50000"/>
                    <a:lumOff val="50000"/>
                  </a:schemeClr>
                </a:solidFill>
                <a:effectLst/>
              </a:rPr>
              <a:t>Matys, V. et al. TRANSFAC® and its module TRANSCompel®: transcriptional gene regulation in eukaryotes. Nucleic Acids Res. 34, </a:t>
            </a:r>
            <a:br>
              <a:rPr lang="en-IN" dirty="0">
                <a:solidFill>
                  <a:schemeClr val="tx1">
                    <a:lumMod val="50000"/>
                    <a:lumOff val="50000"/>
                  </a:schemeClr>
                </a:solidFill>
              </a:rPr>
            </a:br>
            <a:r>
              <a:rPr lang="en-IN" b="0" i="0" dirty="0">
                <a:solidFill>
                  <a:schemeClr val="tx1">
                    <a:lumMod val="50000"/>
                    <a:lumOff val="50000"/>
                  </a:schemeClr>
                </a:solidFill>
                <a:effectLst/>
              </a:rPr>
              <a:t>D108–D110 (2006)</a:t>
            </a:r>
          </a:p>
          <a:p>
            <a:pPr marL="0" indent="0">
              <a:buNone/>
            </a:pPr>
            <a:r>
              <a:rPr lang="en-IN" dirty="0">
                <a:solidFill>
                  <a:schemeClr val="tx1">
                    <a:lumMod val="50000"/>
                    <a:lumOff val="50000"/>
                  </a:schemeClr>
                </a:solidFill>
                <a:cs typeface="Times New Roman" panose="02020603050405020304" pitchFamily="18" charset="0"/>
              </a:rPr>
              <a:t>[8] </a:t>
            </a:r>
            <a:r>
              <a:rPr lang="en-IN" b="0" i="0" dirty="0">
                <a:solidFill>
                  <a:schemeClr val="tx1">
                    <a:lumMod val="50000"/>
                    <a:lumOff val="50000"/>
                  </a:schemeClr>
                </a:solidFill>
                <a:effectLst/>
                <a:latin typeface="NexusSerif"/>
              </a:rPr>
              <a:t>The role of DNA methylation in epigenetics of aging, Archana Unnikrishnan, Willard M. </a:t>
            </a:r>
            <a:r>
              <a:rPr lang="en-IN" dirty="0">
                <a:solidFill>
                  <a:schemeClr val="tx1">
                    <a:lumMod val="50000"/>
                    <a:lumOff val="50000"/>
                  </a:schemeClr>
                </a:solidFill>
                <a:latin typeface="NexusSerif"/>
              </a:rPr>
              <a:t>Freeman, Jordan Jackson, Arlan Richardson, March 2019</a:t>
            </a:r>
          </a:p>
          <a:p>
            <a:pPr marL="0" indent="0">
              <a:buNone/>
            </a:pPr>
            <a:r>
              <a:rPr lang="en-IN" b="0" i="0" dirty="0">
                <a:solidFill>
                  <a:schemeClr val="tx1">
                    <a:lumMod val="50000"/>
                    <a:lumOff val="50000"/>
                  </a:schemeClr>
                </a:solidFill>
                <a:effectLst/>
                <a:latin typeface="NexusSerif"/>
              </a:rPr>
              <a:t>[9] </a:t>
            </a:r>
            <a:r>
              <a:rPr lang="en-IN" b="0" i="0" dirty="0">
                <a:solidFill>
                  <a:schemeClr val="tx1">
                    <a:lumMod val="50000"/>
                    <a:lumOff val="50000"/>
                  </a:schemeClr>
                </a:solidFill>
                <a:effectLst/>
              </a:rPr>
              <a:t>Shaun Purcell, Benjamin Neale, Kathe Todd-Brown, Lori Thomas, Manuel AR Ferreira, David Bender, Julian Maller, Pamela Sklar, Paul IW De Bakker, Mark J Daly, et al. Plink: a tool set for</a:t>
            </a:r>
            <a:br>
              <a:rPr lang="en-IN" dirty="0">
                <a:solidFill>
                  <a:schemeClr val="tx1">
                    <a:lumMod val="50000"/>
                    <a:lumOff val="50000"/>
                  </a:schemeClr>
                </a:solidFill>
              </a:rPr>
            </a:br>
            <a:r>
              <a:rPr lang="en-IN" b="0" i="0" dirty="0">
                <a:solidFill>
                  <a:schemeClr val="tx1">
                    <a:lumMod val="50000"/>
                    <a:lumOff val="50000"/>
                  </a:schemeClr>
                </a:solidFill>
                <a:effectLst/>
              </a:rPr>
              <a:t>whole-genome association and population-based linkage analyses. The American journal of human genetics, 81(3):559–575, 2007</a:t>
            </a:r>
          </a:p>
          <a:p>
            <a:pPr marL="0" indent="0">
              <a:buNone/>
            </a:pPr>
            <a:endParaRPr lang="en-US" dirty="0">
              <a:solidFill>
                <a:schemeClr val="tx1">
                  <a:lumMod val="50000"/>
                  <a:lumOff val="50000"/>
                </a:schemeClr>
              </a:solidFill>
              <a:cs typeface="Times New Roman" panose="02020603050405020304" pitchFamily="18" charset="0"/>
            </a:endParaRPr>
          </a:p>
        </p:txBody>
      </p:sp>
    </p:spTree>
    <p:extLst>
      <p:ext uri="{BB962C8B-B14F-4D97-AF65-F5344CB8AC3E}">
        <p14:creationId xmlns:p14="http://schemas.microsoft.com/office/powerpoint/2010/main" val="158295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p:txBody>
          <a:bodyPr anchor="t">
            <a:noAutofit/>
          </a:bodyPr>
          <a:lstStyle/>
          <a:p>
            <a:pPr marL="0" indent="0" algn="just">
              <a:buNone/>
            </a:pPr>
            <a:r>
              <a:rPr lang="en-US" sz="1900">
                <a:latin typeface="Times New Roman" panose="02020603050405020304" pitchFamily="18" charset="0"/>
                <a:cs typeface="Times New Roman" panose="02020603050405020304" pitchFamily="18" charset="0"/>
              </a:rPr>
              <a:t>Alzheimer’s disease (AD) or also called as senile dementia is the most found type of dementia among humans. AD is formally defined as the </a:t>
            </a:r>
            <a:r>
              <a:rPr lang="en-IN" sz="1900" i="0">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 [2]</a:t>
            </a:r>
            <a:r>
              <a:rPr lang="en-US" sz="1900">
                <a:latin typeface="Times New Roman" panose="02020603050405020304" pitchFamily="18" charset="0"/>
                <a:cs typeface="Times New Roman" panose="02020603050405020304" pitchFamily="18" charset="0"/>
              </a:rPr>
              <a:t>. Causes brain cells and their connections to degenerate and die, eventually resulting loss of mental functions and memory. Currently there is no cure exists for this, But early detection of the AD possibility will help to manage the control and temporarily improve the symptoms [3].</a:t>
            </a:r>
          </a:p>
          <a:p>
            <a:pPr marL="0" indent="0" algn="just">
              <a:buNone/>
            </a:pPr>
            <a:r>
              <a:rPr lang="en-US" sz="1900">
                <a:latin typeface="Times New Roman" panose="02020603050405020304" pitchFamily="18" charset="0"/>
                <a:cs typeface="Times New Roman" panose="02020603050405020304" pitchFamily="18" charset="0"/>
              </a:rPr>
              <a:t>	Gene Expression is an information which is stored in all our genes which are used for synthesis of a functional gene product which intern is used to produce end products like protein or non-coding RNA. There are many studies carried out to find the genetic associations of AD through big data and statistical methods [4 - 5] and through Machine Learning (ML) models [6]. The major challenge of using ML models is the small sample size compared with the huge dimension of characteristic features. However, the advantage of using blood gene expression data is that it is less invasive than the traditional way of gene expression collection from autopsy or biopsy procedures.</a:t>
            </a: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9788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marL="0" indent="0" algn="just">
              <a:buNone/>
            </a:pPr>
            <a:r>
              <a:rPr lang="en-IN" i="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Lists of genes that differ between 2 sample sets are often provided by RNA sequence data analysis tools or can be generated manually by statistical testing of data sets. Due to the large number of genes to be tested, (e.g., &gt;20,000 in the human genome), multiple testing correction such as Bonferroni correction is usually applied. Because the number of gene that are differentially expressed between samples may still be high (e.g., &gt;1000), a method to understand and interpret the meaning of so many gene expression changes is needed.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775659951"/>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a:t>Dataset</a:t>
                      </a:r>
                      <a:endParaRPr lang="en-US" dirty="0"/>
                    </a:p>
                  </a:txBody>
                  <a:tcPr/>
                </a:tc>
                <a:tc>
                  <a:txBody>
                    <a:bodyPr/>
                    <a:lstStyle/>
                    <a:p>
                      <a:r>
                        <a:rPr lang="en-US"/>
                        <a:t>Samples</a:t>
                      </a:r>
                      <a:endParaRPr lang="en-US" dirty="0"/>
                    </a:p>
                  </a:txBody>
                  <a:tcPr/>
                </a:tc>
                <a:tc>
                  <a:txBody>
                    <a:bodyPr/>
                    <a:lstStyle/>
                    <a:p>
                      <a:r>
                        <a:rPr lang="en-US"/>
                        <a:t>Probes</a:t>
                      </a:r>
                      <a:endParaRPr lang="en-US" dirty="0"/>
                    </a:p>
                  </a:txBody>
                  <a:tcPr/>
                </a:tc>
                <a:extLst>
                  <a:ext uri="{0D108BD9-81ED-4DB2-BD59-A6C34878D82A}">
                    <a16:rowId xmlns:a16="http://schemas.microsoft.com/office/drawing/2014/main" val="2536809604"/>
                  </a:ext>
                </a:extLst>
              </a:tr>
              <a:tr h="372352">
                <a:tc>
                  <a:txBody>
                    <a:bodyPr/>
                    <a:lstStyle/>
                    <a:p>
                      <a:r>
                        <a:rPr lang="en-US"/>
                        <a:t>ADNI</a:t>
                      </a:r>
                      <a:endParaRPr lang="en-US" dirty="0"/>
                    </a:p>
                  </a:txBody>
                  <a:tcPr/>
                </a:tc>
                <a:tc>
                  <a:txBody>
                    <a:bodyPr/>
                    <a:lstStyle/>
                    <a:p>
                      <a:r>
                        <a:rPr lang="en-US"/>
                        <a:t>NA</a:t>
                      </a:r>
                      <a:endParaRPr lang="en-US" dirty="0"/>
                    </a:p>
                  </a:txBody>
                  <a:tcPr/>
                </a:tc>
                <a:tc>
                  <a:txBody>
                    <a:bodyPr/>
                    <a:lstStyle/>
                    <a:p>
                      <a:r>
                        <a:rPr lang="en-US"/>
                        <a:t>49386</a:t>
                      </a:r>
                      <a:endParaRPr lang="en-US" dirty="0"/>
                    </a:p>
                  </a:txBody>
                  <a:tcPr/>
                </a:tc>
                <a:extLst>
                  <a:ext uri="{0D108BD9-81ED-4DB2-BD59-A6C34878D82A}">
                    <a16:rowId xmlns:a16="http://schemas.microsoft.com/office/drawing/2014/main" val="1076632705"/>
                  </a:ext>
                </a:extLst>
              </a:tr>
              <a:tr h="372352">
                <a:tc>
                  <a:txBody>
                    <a:bodyPr/>
                    <a:lstStyle/>
                    <a:p>
                      <a:r>
                        <a:rPr lang="en-US"/>
                        <a:t>ANM1</a:t>
                      </a:r>
                      <a:endParaRPr lang="en-US" dirty="0"/>
                    </a:p>
                  </a:txBody>
                  <a:tcPr/>
                </a:tc>
                <a:tc>
                  <a:txBody>
                    <a:bodyPr/>
                    <a:lstStyle/>
                    <a:p>
                      <a:r>
                        <a:rPr lang="en-US"/>
                        <a:t>329</a:t>
                      </a:r>
                      <a:endParaRPr lang="en-US" dirty="0"/>
                    </a:p>
                  </a:txBody>
                  <a:tcPr/>
                </a:tc>
                <a:tc>
                  <a:txBody>
                    <a:bodyPr/>
                    <a:lstStyle/>
                    <a:p>
                      <a:r>
                        <a:rPr lang="en-US"/>
                        <a:t>38329</a:t>
                      </a:r>
                      <a:endParaRPr lang="en-US" dirty="0"/>
                    </a:p>
                  </a:txBody>
                  <a:tcPr/>
                </a:tc>
                <a:extLst>
                  <a:ext uri="{0D108BD9-81ED-4DB2-BD59-A6C34878D82A}">
                    <a16:rowId xmlns:a16="http://schemas.microsoft.com/office/drawing/2014/main" val="516786055"/>
                  </a:ext>
                </a:extLst>
              </a:tr>
              <a:tr h="372352">
                <a:tc>
                  <a:txBody>
                    <a:bodyPr/>
                    <a:lstStyle/>
                    <a:p>
                      <a:r>
                        <a:rPr lang="en-US"/>
                        <a:t>ANM2</a:t>
                      </a:r>
                      <a:endParaRPr lang="en-US" dirty="0"/>
                    </a:p>
                  </a:txBody>
                  <a:tcPr/>
                </a:tc>
                <a:tc>
                  <a:txBody>
                    <a:bodyPr/>
                    <a:lstStyle/>
                    <a:p>
                      <a:r>
                        <a:rPr lang="en-US"/>
                        <a:t>388</a:t>
                      </a:r>
                      <a:endParaRPr lang="en-US" dirty="0"/>
                    </a:p>
                  </a:txBody>
                  <a:tcPr/>
                </a:tc>
                <a:tc>
                  <a:txBody>
                    <a:bodyPr/>
                    <a:lstStyle/>
                    <a:p>
                      <a:r>
                        <a:rPr lang="en-US"/>
                        <a:t>32049</a:t>
                      </a:r>
                      <a:endParaRPr lang="en-US" dirty="0"/>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a:t>Motivation</a:t>
            </a:r>
            <a:endParaRPr lang="en-US" dirty="0"/>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the DEG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DCAB-62EF-D3DB-09E3-73ED7D562EFF}"/>
              </a:ext>
            </a:extLst>
          </p:cNvPr>
          <p:cNvSpPr>
            <a:spLocks noGrp="1"/>
          </p:cNvSpPr>
          <p:nvPr>
            <p:ph type="title"/>
          </p:nvPr>
        </p:nvSpPr>
        <p:spPr>
          <a:xfrm>
            <a:off x="3867912" y="1801368"/>
            <a:ext cx="7315200" cy="3255264"/>
          </a:xfrm>
        </p:spPr>
        <p:txBody>
          <a:bodyPr anchor="t">
            <a:normAutofit/>
          </a:bodyPr>
          <a:lstStyle/>
          <a:p>
            <a:r>
              <a:rPr lang="en-US" sz="1600" spc="0" dirty="0">
                <a:solidFill>
                  <a:schemeClr val="tx1">
                    <a:lumMod val="50000"/>
                    <a:lumOff val="50000"/>
                  </a:schemeClr>
                </a:solidFill>
                <a:latin typeface="+mn-lt"/>
                <a:cs typeface="Times New Roman" panose="02020603050405020304" pitchFamily="18" charset="0"/>
              </a:rPr>
              <a:t>This study was done one three public datasets ADNI, ANM1, ANM2 and feature selection method as Variational Auto Encoder (VAE) and five classifiers (LR, L1-LR, SVM, RF, DNN) were used compile the gene related to AD and classify AD samples from healthy control (CN) samples. </a:t>
            </a:r>
            <a:r>
              <a:rPr lang="en-IN" sz="1600" b="0" i="0" spc="0" dirty="0">
                <a:solidFill>
                  <a:schemeClr val="tx1">
                    <a:lumMod val="50000"/>
                    <a:lumOff val="50000"/>
                  </a:schemeClr>
                </a:solidFill>
                <a:effectLst/>
                <a:latin typeface="+mn-lt"/>
                <a:cs typeface="Times New Roman" panose="02020603050405020304" pitchFamily="18" charset="0"/>
              </a:rPr>
              <a:t>Internal validation by five-fold cross-validation within each dataset was done and external validation was done with training and test sets from different datasets</a:t>
            </a:r>
            <a:br>
              <a:rPr lang="en-IN" sz="1600" b="0" i="0" dirty="0">
                <a:effectLst/>
                <a:latin typeface="+mn-lt"/>
                <a:cs typeface="Times New Roman" panose="02020603050405020304" pitchFamily="18" charset="0"/>
              </a:rPr>
            </a:br>
            <a:endParaRPr lang="en-US" sz="1600" dirty="0">
              <a:latin typeface="+mn-lt"/>
              <a:cs typeface="Times New Roman" panose="02020603050405020304" pitchFamily="18" charset="0"/>
            </a:endParaRPr>
          </a:p>
        </p:txBody>
      </p:sp>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dirty="0">
                <a:solidFill>
                  <a:schemeClr val="tx1"/>
                </a:solidFill>
                <a:latin typeface="+mj-lt"/>
              </a:rPr>
              <a:t>P</a:t>
            </a:r>
            <a:r>
              <a:rPr lang="en-IN" b="0" i="0" dirty="0">
                <a:solidFill>
                  <a:schemeClr val="tx1"/>
                </a:solidFill>
                <a:effectLst/>
                <a:latin typeface="+mj-lt"/>
              </a:rPr>
              <a:t>rediction of Alzheimer’s disease using blood gene expression data</a:t>
            </a:r>
            <a:r>
              <a:rPr lang="en-IN" b="0" i="0" dirty="0">
                <a:effectLst/>
                <a:latin typeface="+mj-lt"/>
              </a:rPr>
              <a:t>, </a:t>
            </a:r>
            <a:r>
              <a:rPr lang="en-IN" sz="1400" b="0" i="0" dirty="0">
                <a:effectLst/>
                <a:latin typeface="+mj-lt"/>
              </a:rPr>
              <a:t>Taesic Lee &amp; Hyunju Lee - 2020</a:t>
            </a:r>
            <a:endParaRPr lang="en-US" dirty="0">
              <a:latin typeface="+mj-lt"/>
            </a:endParaRPr>
          </a:p>
        </p:txBody>
      </p:sp>
      <p:graphicFrame>
        <p:nvGraphicFramePr>
          <p:cNvPr id="4" name="Table 4">
            <a:extLst>
              <a:ext uri="{FF2B5EF4-FFF2-40B4-BE49-F238E27FC236}">
                <a16:creationId xmlns:a16="http://schemas.microsoft.com/office/drawing/2014/main" id="{71EF71A3-A333-91BB-A2E3-F832F9315D41}"/>
              </a:ext>
            </a:extLst>
          </p:cNvPr>
          <p:cNvGraphicFramePr>
            <a:graphicFrameLocks noGrp="1"/>
          </p:cNvGraphicFramePr>
          <p:nvPr>
            <p:extLst>
              <p:ext uri="{D42A27DB-BD31-4B8C-83A1-F6EECF244321}">
                <p14:modId xmlns:p14="http://schemas.microsoft.com/office/powerpoint/2010/main" val="1422858713"/>
              </p:ext>
            </p:extLst>
          </p:nvPr>
        </p:nvGraphicFramePr>
        <p:xfrm>
          <a:off x="5867183" y="3316661"/>
          <a:ext cx="3316658" cy="2743200"/>
        </p:xfrm>
        <a:graphic>
          <a:graphicData uri="http://schemas.openxmlformats.org/drawingml/2006/table">
            <a:tbl>
              <a:tblPr firstRow="1" bandRow="1">
                <a:tableStyleId>{5C22544A-7EE6-4342-B048-85BDC9FD1C3A}</a:tableStyleId>
              </a:tblPr>
              <a:tblGrid>
                <a:gridCol w="982761">
                  <a:extLst>
                    <a:ext uri="{9D8B030D-6E8A-4147-A177-3AD203B41FA5}">
                      <a16:colId xmlns:a16="http://schemas.microsoft.com/office/drawing/2014/main" val="387385182"/>
                    </a:ext>
                  </a:extLst>
                </a:gridCol>
                <a:gridCol w="1219199">
                  <a:extLst>
                    <a:ext uri="{9D8B030D-6E8A-4147-A177-3AD203B41FA5}">
                      <a16:colId xmlns:a16="http://schemas.microsoft.com/office/drawing/2014/main" val="711033502"/>
                    </a:ext>
                  </a:extLst>
                </a:gridCol>
                <a:gridCol w="1114698">
                  <a:extLst>
                    <a:ext uri="{9D8B030D-6E8A-4147-A177-3AD203B41FA5}">
                      <a16:colId xmlns:a16="http://schemas.microsoft.com/office/drawing/2014/main" val="2381925355"/>
                    </a:ext>
                  </a:extLst>
                </a:gridCol>
              </a:tblGrid>
              <a:tr h="237986">
                <a:tc>
                  <a:txBody>
                    <a:bodyPr/>
                    <a:lstStyle/>
                    <a:p>
                      <a:r>
                        <a:rPr lang="en-US" sz="1200" dirty="0"/>
                        <a:t>Validation</a:t>
                      </a:r>
                    </a:p>
                  </a:txBody>
                  <a:tcPr/>
                </a:tc>
                <a:tc>
                  <a:txBody>
                    <a:bodyPr/>
                    <a:lstStyle/>
                    <a:p>
                      <a:r>
                        <a:rPr lang="en-US" sz="1200" dirty="0"/>
                        <a:t>Dataset</a:t>
                      </a:r>
                    </a:p>
                  </a:txBody>
                  <a:tcPr/>
                </a:tc>
                <a:tc>
                  <a:txBody>
                    <a:bodyPr/>
                    <a:lstStyle/>
                    <a:p>
                      <a:r>
                        <a:rPr lang="en-US" sz="1200" dirty="0"/>
                        <a:t>Accuracy</a:t>
                      </a:r>
                    </a:p>
                  </a:txBody>
                  <a:tcPr/>
                </a:tc>
                <a:extLst>
                  <a:ext uri="{0D108BD9-81ED-4DB2-BD59-A6C34878D82A}">
                    <a16:rowId xmlns:a16="http://schemas.microsoft.com/office/drawing/2014/main" val="2641983337"/>
                  </a:ext>
                </a:extLst>
              </a:tr>
              <a:tr h="237986">
                <a:tc rowSpan="3">
                  <a:txBody>
                    <a:bodyPr/>
                    <a:lstStyle/>
                    <a:p>
                      <a:r>
                        <a:rPr lang="en-US" sz="1200" dirty="0"/>
                        <a:t>Internal</a:t>
                      </a:r>
                    </a:p>
                  </a:txBody>
                  <a:tcPr anchor="ctr"/>
                </a:tc>
                <a:tc>
                  <a:txBody>
                    <a:bodyPr/>
                    <a:lstStyle/>
                    <a:p>
                      <a:r>
                        <a:rPr lang="en-US" sz="1200" dirty="0"/>
                        <a:t>ADN1</a:t>
                      </a:r>
                    </a:p>
                  </a:txBody>
                  <a:tcPr/>
                </a:tc>
                <a:tc>
                  <a:txBody>
                    <a:bodyPr/>
                    <a:lstStyle/>
                    <a:p>
                      <a:r>
                        <a:rPr lang="en-US" sz="1200" dirty="0"/>
                        <a:t>0.657</a:t>
                      </a:r>
                    </a:p>
                  </a:txBody>
                  <a:tcPr/>
                </a:tc>
                <a:extLst>
                  <a:ext uri="{0D108BD9-81ED-4DB2-BD59-A6C34878D82A}">
                    <a16:rowId xmlns:a16="http://schemas.microsoft.com/office/drawing/2014/main" val="2149398165"/>
                  </a:ext>
                </a:extLst>
              </a:tr>
              <a:tr h="237986">
                <a:tc vMerge="1">
                  <a:txBody>
                    <a:bodyPr/>
                    <a:lstStyle/>
                    <a:p>
                      <a:endParaRPr lang="en-US" dirty="0"/>
                    </a:p>
                  </a:txBody>
                  <a:tcPr/>
                </a:tc>
                <a:tc>
                  <a:txBody>
                    <a:bodyPr/>
                    <a:lstStyle/>
                    <a:p>
                      <a:r>
                        <a:rPr lang="en-US" sz="1200" dirty="0"/>
                        <a:t>ANM1</a:t>
                      </a:r>
                    </a:p>
                  </a:txBody>
                  <a:tcPr/>
                </a:tc>
                <a:tc>
                  <a:txBody>
                    <a:bodyPr/>
                    <a:lstStyle/>
                    <a:p>
                      <a:r>
                        <a:rPr lang="en-US" sz="1200" dirty="0"/>
                        <a:t>0.874</a:t>
                      </a:r>
                    </a:p>
                  </a:txBody>
                  <a:tcPr/>
                </a:tc>
                <a:extLst>
                  <a:ext uri="{0D108BD9-81ED-4DB2-BD59-A6C34878D82A}">
                    <a16:rowId xmlns:a16="http://schemas.microsoft.com/office/drawing/2014/main" val="1051862201"/>
                  </a:ext>
                </a:extLst>
              </a:tr>
              <a:tr h="237986">
                <a:tc vMerge="1">
                  <a:txBody>
                    <a:bodyPr/>
                    <a:lstStyle/>
                    <a:p>
                      <a:endParaRPr lang="en-US" dirty="0"/>
                    </a:p>
                  </a:txBody>
                  <a:tcPr/>
                </a:tc>
                <a:tc>
                  <a:txBody>
                    <a:bodyPr/>
                    <a:lstStyle/>
                    <a:p>
                      <a:r>
                        <a:rPr lang="en-US" sz="1200" dirty="0"/>
                        <a:t>ANM2</a:t>
                      </a:r>
                    </a:p>
                  </a:txBody>
                  <a:tcPr/>
                </a:tc>
                <a:tc>
                  <a:txBody>
                    <a:bodyPr/>
                    <a:lstStyle/>
                    <a:p>
                      <a:r>
                        <a:rPr lang="en-US" sz="1200" dirty="0"/>
                        <a:t>0.804</a:t>
                      </a:r>
                    </a:p>
                  </a:txBody>
                  <a:tcPr/>
                </a:tc>
                <a:extLst>
                  <a:ext uri="{0D108BD9-81ED-4DB2-BD59-A6C34878D82A}">
                    <a16:rowId xmlns:a16="http://schemas.microsoft.com/office/drawing/2014/main" val="85548649"/>
                  </a:ext>
                </a:extLst>
              </a:tr>
              <a:tr h="237986">
                <a:tc rowSpan="6">
                  <a:txBody>
                    <a:bodyPr/>
                    <a:lstStyle/>
                    <a:p>
                      <a:r>
                        <a:rPr lang="en-US" sz="1200" dirty="0"/>
                        <a:t>External</a:t>
                      </a:r>
                    </a:p>
                  </a:txBody>
                  <a:tcPr anchor="ctr"/>
                </a:tc>
                <a:tc>
                  <a:txBody>
                    <a:bodyPr/>
                    <a:lstStyle/>
                    <a:p>
                      <a:r>
                        <a:rPr lang="en-US" sz="1200" dirty="0"/>
                        <a:t>ADN1-ANM1</a:t>
                      </a:r>
                    </a:p>
                  </a:txBody>
                  <a:tcPr/>
                </a:tc>
                <a:tc>
                  <a:txBody>
                    <a:bodyPr/>
                    <a:lstStyle/>
                    <a:p>
                      <a:r>
                        <a:rPr lang="en-US" sz="1200" dirty="0"/>
                        <a:t>0.697</a:t>
                      </a:r>
                    </a:p>
                  </a:txBody>
                  <a:tcPr/>
                </a:tc>
                <a:extLst>
                  <a:ext uri="{0D108BD9-81ED-4DB2-BD59-A6C34878D82A}">
                    <a16:rowId xmlns:a16="http://schemas.microsoft.com/office/drawing/2014/main" val="3970930056"/>
                  </a:ext>
                </a:extLst>
              </a:tr>
              <a:tr h="237986">
                <a:tc vMerge="1">
                  <a:txBody>
                    <a:bodyPr/>
                    <a:lstStyle/>
                    <a:p>
                      <a:endParaRPr lang="en-US" dirty="0"/>
                    </a:p>
                  </a:txBody>
                  <a:tcPr/>
                </a:tc>
                <a:tc>
                  <a:txBody>
                    <a:bodyPr/>
                    <a:lstStyle/>
                    <a:p>
                      <a:r>
                        <a:rPr lang="en-US" sz="1200" dirty="0"/>
                        <a:t>ADN1-ANM2</a:t>
                      </a:r>
                    </a:p>
                  </a:txBody>
                  <a:tcPr/>
                </a:tc>
                <a:tc>
                  <a:txBody>
                    <a:bodyPr/>
                    <a:lstStyle/>
                    <a:p>
                      <a:r>
                        <a:rPr lang="en-US" sz="1200" dirty="0"/>
                        <a:t>0.764</a:t>
                      </a:r>
                    </a:p>
                  </a:txBody>
                  <a:tcPr/>
                </a:tc>
                <a:extLst>
                  <a:ext uri="{0D108BD9-81ED-4DB2-BD59-A6C34878D82A}">
                    <a16:rowId xmlns:a16="http://schemas.microsoft.com/office/drawing/2014/main" val="163010981"/>
                  </a:ext>
                </a:extLst>
              </a:tr>
              <a:tr h="237986">
                <a:tc vMerge="1">
                  <a:txBody>
                    <a:bodyPr/>
                    <a:lstStyle/>
                    <a:p>
                      <a:r>
                        <a:rPr lang="en-US" dirty="0"/>
                        <a:t>External</a:t>
                      </a:r>
                    </a:p>
                  </a:txBody>
                  <a:tcPr/>
                </a:tc>
                <a:tc>
                  <a:txBody>
                    <a:bodyPr/>
                    <a:lstStyle/>
                    <a:p>
                      <a:r>
                        <a:rPr lang="en-US" sz="1200" dirty="0"/>
                        <a:t>ANM1-ADN1</a:t>
                      </a:r>
                    </a:p>
                  </a:txBody>
                  <a:tcPr/>
                </a:tc>
                <a:tc>
                  <a:txBody>
                    <a:bodyPr/>
                    <a:lstStyle/>
                    <a:p>
                      <a:r>
                        <a:rPr lang="en-US" sz="1200" dirty="0"/>
                        <a:t>0.619</a:t>
                      </a:r>
                    </a:p>
                  </a:txBody>
                  <a:tcPr/>
                </a:tc>
                <a:extLst>
                  <a:ext uri="{0D108BD9-81ED-4DB2-BD59-A6C34878D82A}">
                    <a16:rowId xmlns:a16="http://schemas.microsoft.com/office/drawing/2014/main" val="960776088"/>
                  </a:ext>
                </a:extLst>
              </a:tr>
              <a:tr h="237986">
                <a:tc vMerge="1">
                  <a:txBody>
                    <a:bodyPr/>
                    <a:lstStyle/>
                    <a:p>
                      <a:endParaRPr lang="en-US" sz="1200" dirty="0"/>
                    </a:p>
                  </a:txBody>
                  <a:tcPr/>
                </a:tc>
                <a:tc>
                  <a:txBody>
                    <a:bodyPr/>
                    <a:lstStyle/>
                    <a:p>
                      <a:r>
                        <a:rPr lang="en-US" sz="1200" dirty="0"/>
                        <a:t>ANM1-ANM2</a:t>
                      </a:r>
                    </a:p>
                  </a:txBody>
                  <a:tcPr/>
                </a:tc>
                <a:tc>
                  <a:txBody>
                    <a:bodyPr/>
                    <a:lstStyle/>
                    <a:p>
                      <a:r>
                        <a:rPr lang="en-US" sz="1200" dirty="0"/>
                        <a:t>0.79</a:t>
                      </a:r>
                    </a:p>
                  </a:txBody>
                  <a:tcPr/>
                </a:tc>
                <a:extLst>
                  <a:ext uri="{0D108BD9-81ED-4DB2-BD59-A6C34878D82A}">
                    <a16:rowId xmlns:a16="http://schemas.microsoft.com/office/drawing/2014/main" val="3925694257"/>
                  </a:ext>
                </a:extLst>
              </a:tr>
              <a:tr h="237986">
                <a:tc vMerge="1">
                  <a:txBody>
                    <a:bodyPr/>
                    <a:lstStyle/>
                    <a:p>
                      <a:endParaRPr lang="en-US" sz="1200" dirty="0"/>
                    </a:p>
                  </a:txBody>
                  <a:tcPr/>
                </a:tc>
                <a:tc>
                  <a:txBody>
                    <a:bodyPr/>
                    <a:lstStyle/>
                    <a:p>
                      <a:r>
                        <a:rPr lang="en-US" sz="1200" dirty="0"/>
                        <a:t>ANM2-ADN1</a:t>
                      </a:r>
                    </a:p>
                  </a:txBody>
                  <a:tcPr/>
                </a:tc>
                <a:tc>
                  <a:txBody>
                    <a:bodyPr/>
                    <a:lstStyle/>
                    <a:p>
                      <a:r>
                        <a:rPr lang="en-US" sz="1200" dirty="0"/>
                        <a:t>0.655</a:t>
                      </a:r>
                    </a:p>
                  </a:txBody>
                  <a:tcPr/>
                </a:tc>
                <a:extLst>
                  <a:ext uri="{0D108BD9-81ED-4DB2-BD59-A6C34878D82A}">
                    <a16:rowId xmlns:a16="http://schemas.microsoft.com/office/drawing/2014/main" val="183980453"/>
                  </a:ext>
                </a:extLst>
              </a:tr>
              <a:tr h="237986">
                <a:tc vMerge="1">
                  <a:txBody>
                    <a:bodyPr/>
                    <a:lstStyle/>
                    <a:p>
                      <a:endParaRPr lang="en-US" sz="1200" dirty="0"/>
                    </a:p>
                  </a:txBody>
                  <a:tcPr/>
                </a:tc>
                <a:tc>
                  <a:txBody>
                    <a:bodyPr/>
                    <a:lstStyle/>
                    <a:p>
                      <a:r>
                        <a:rPr lang="en-US" sz="1200" dirty="0"/>
                        <a:t>ANM2-ANM1</a:t>
                      </a:r>
                    </a:p>
                  </a:txBody>
                  <a:tcPr/>
                </a:tc>
                <a:tc>
                  <a:txBody>
                    <a:bodyPr/>
                    <a:lstStyle/>
                    <a:p>
                      <a:r>
                        <a:rPr lang="en-US" sz="1200" dirty="0"/>
                        <a:t>0.859</a:t>
                      </a:r>
                    </a:p>
                  </a:txBody>
                  <a:tcPr/>
                </a:tc>
                <a:extLst>
                  <a:ext uri="{0D108BD9-81ED-4DB2-BD59-A6C34878D82A}">
                    <a16:rowId xmlns:a16="http://schemas.microsoft.com/office/drawing/2014/main" val="1654348395"/>
                  </a:ext>
                </a:extLst>
              </a:tr>
            </a:tbl>
          </a:graphicData>
        </a:graphic>
      </p:graphicFrame>
    </p:spTree>
    <p:extLst>
      <p:ext uri="{BB962C8B-B14F-4D97-AF65-F5344CB8AC3E}">
        <p14:creationId xmlns:p14="http://schemas.microsoft.com/office/powerpoint/2010/main" val="423357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07DFD-42F1-DE94-216E-237092F5A410}"/>
              </a:ext>
            </a:extLst>
          </p:cNvPr>
          <p:cNvSpPr>
            <a:spLocks noGrp="1"/>
          </p:cNvSpPr>
          <p:nvPr>
            <p:ph idx="1"/>
          </p:nvPr>
        </p:nvSpPr>
        <p:spPr>
          <a:xfrm>
            <a:off x="3869268" y="864108"/>
            <a:ext cx="7315200" cy="2998765"/>
          </a:xfrm>
        </p:spPr>
        <p:txBody>
          <a:bodyPr>
            <a:normAutofit fontScale="92500" lnSpcReduction="10000"/>
          </a:bodyPr>
          <a:lstStyle/>
          <a:p>
            <a:r>
              <a:rPr lang="en-US" sz="1400" dirty="0"/>
              <a:t>Proposed Method:</a:t>
            </a:r>
          </a:p>
          <a:p>
            <a:pPr lvl="1"/>
            <a:r>
              <a:rPr lang="en-US" sz="1400" dirty="0"/>
              <a:t>Data Preprocessing</a:t>
            </a:r>
          </a:p>
          <a:p>
            <a:pPr lvl="2"/>
            <a:r>
              <a:rPr lang="en-US" sz="1400" dirty="0"/>
              <a:t>Ignoring gene expression less than the median value which where (3.897, 7.584, 6.154) for the three datasets and after than select only the probes common in all three data set.</a:t>
            </a:r>
          </a:p>
          <a:p>
            <a:pPr lvl="2"/>
            <a:r>
              <a:rPr lang="en-US" sz="1400" dirty="0"/>
              <a:t>Normalize each dataset.</a:t>
            </a:r>
          </a:p>
          <a:p>
            <a:pPr lvl="1"/>
            <a:r>
              <a:rPr lang="en-US" sz="1400" dirty="0"/>
              <a:t>Feature extraction</a:t>
            </a:r>
          </a:p>
          <a:p>
            <a:pPr lvl="2"/>
            <a:r>
              <a:rPr lang="en-US" sz="1400" dirty="0"/>
              <a:t>Use VAE to represent the input as input dimension is huge.</a:t>
            </a:r>
          </a:p>
          <a:p>
            <a:pPr lvl="2"/>
            <a:r>
              <a:rPr lang="en-US" sz="1400" dirty="0"/>
              <a:t>Extract the TF related genes [7]</a:t>
            </a:r>
          </a:p>
          <a:p>
            <a:pPr lvl="1"/>
            <a:r>
              <a:rPr lang="en-US" sz="1400" dirty="0"/>
              <a:t>Classification</a:t>
            </a:r>
          </a:p>
          <a:p>
            <a:pPr lvl="2"/>
            <a:r>
              <a:rPr lang="en-US" sz="1400" dirty="0"/>
              <a:t>Employ LR, L1-LR, SVM, RF, DNN</a:t>
            </a:r>
          </a:p>
          <a:p>
            <a:pPr lvl="1"/>
            <a:r>
              <a:rPr lang="en-US" sz="1400" dirty="0"/>
              <a:t>Result / Validation</a:t>
            </a:r>
          </a:p>
          <a:p>
            <a:pPr lvl="2"/>
            <a:r>
              <a:rPr lang="en-US" sz="1400" dirty="0"/>
              <a:t>Internal and External Validation</a:t>
            </a:r>
          </a:p>
        </p:txBody>
      </p:sp>
      <p:pic>
        <p:nvPicPr>
          <p:cNvPr id="6" name="Picture 5" descr="Chart, bar chart&#10;&#10;Description automatically generated">
            <a:extLst>
              <a:ext uri="{FF2B5EF4-FFF2-40B4-BE49-F238E27FC236}">
                <a16:creationId xmlns:a16="http://schemas.microsoft.com/office/drawing/2014/main" id="{69246C4A-2E24-DC55-845E-6EDFE8778803}"/>
              </a:ext>
            </a:extLst>
          </p:cNvPr>
          <p:cNvPicPr>
            <a:picLocks noChangeAspect="1"/>
          </p:cNvPicPr>
          <p:nvPr/>
        </p:nvPicPr>
        <p:blipFill>
          <a:blip r:embed="rId2"/>
          <a:stretch>
            <a:fillRect/>
          </a:stretch>
        </p:blipFill>
        <p:spPr>
          <a:xfrm>
            <a:off x="4218270" y="4074905"/>
            <a:ext cx="6617196" cy="1918987"/>
          </a:xfrm>
          <a:prstGeom prst="rect">
            <a:avLst/>
          </a:prstGeom>
        </p:spPr>
      </p:pic>
    </p:spTree>
    <p:extLst>
      <p:ext uri="{BB962C8B-B14F-4D97-AF65-F5344CB8AC3E}">
        <p14:creationId xmlns:p14="http://schemas.microsoft.com/office/powerpoint/2010/main" val="327282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FCC9D-F334-333F-6992-A601110876C2}"/>
              </a:ext>
            </a:extLst>
          </p:cNvPr>
          <p:cNvPicPr>
            <a:picLocks noChangeAspect="1"/>
          </p:cNvPicPr>
          <p:nvPr/>
        </p:nvPicPr>
        <p:blipFill rotWithShape="1">
          <a:blip r:embed="rId2"/>
          <a:srcRect t="1921" b="1"/>
          <a:stretch/>
        </p:blipFill>
        <p:spPr>
          <a:xfrm>
            <a:off x="3914542" y="1460810"/>
            <a:ext cx="7772400" cy="4015034"/>
          </a:xfrm>
          <a:prstGeom prst="rect">
            <a:avLst/>
          </a:prstGeom>
        </p:spPr>
      </p:pic>
    </p:spTree>
    <p:extLst>
      <p:ext uri="{BB962C8B-B14F-4D97-AF65-F5344CB8AC3E}">
        <p14:creationId xmlns:p14="http://schemas.microsoft.com/office/powerpoint/2010/main" val="210113315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473</TotalTime>
  <Words>2544</Words>
  <Application>Microsoft Macintosh PowerPoint</Application>
  <PresentationFormat>Widescreen</PresentationFormat>
  <Paragraphs>148</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Corbel</vt:lpstr>
      <vt:lpstr>NexusSerif</vt:lpstr>
      <vt:lpstr>Times New Roman</vt:lpstr>
      <vt:lpstr>Wingdings 2</vt:lpstr>
      <vt:lpstr>Frame</vt:lpstr>
      <vt:lpstr>Early detection of Alzheimer’s disease using blood gene expression data  </vt:lpstr>
      <vt:lpstr>Abstract</vt:lpstr>
      <vt:lpstr>Introduction</vt:lpstr>
      <vt:lpstr>Introduction – Cont.</vt:lpstr>
      <vt:lpstr>Motivation</vt:lpstr>
      <vt:lpstr>Literature Survey</vt:lpstr>
      <vt:lpstr>This study was done one three public datasets ADNI, ANM1, ANM2 and feature selection method as Variational Auto Encoder (VAE) and five classifiers (LR, L1-LR, SVM, RF, DNN) were used compile the gene related to AD and classify AD samples from healthy control (CN) samples. Internal validation by five-fold cross-validation within each dataset was done and external validation was done with training and test sets from different datasets </vt:lpstr>
      <vt:lpstr>PowerPoint Presentation</vt:lpstr>
      <vt:lpstr>PowerPoint Presentation</vt:lpstr>
      <vt:lpstr>PowerPoint Presentation</vt:lpstr>
      <vt:lpstr>In this study first, SpinalNet and convolutional neural network (CNN) is used to classify AD from MRI images. Then microarray gene expression data to classify the diseases k-nearest neighbours (KNN), support vector classifier (SVC),and Xboost classifiers. Most the algorithms approaches use only either image or gene expression, while in this they have used both the data together and explained the results using trustworthy methods by using explainable artificial intelligence (XAI).</vt:lpstr>
      <vt:lpstr>PowerPoint Presentation</vt:lpstr>
      <vt:lpstr>PowerPoint Presentation</vt:lpstr>
      <vt:lpstr>This study was  to provide early diagnosis of AD using embedded feature selection process. An AD DNA methylation [8]  data set having 34 AD samples and 34 heath control samples were used from GEO omni bus repository. Four embedded feature selection models were used along with Enhanced Deep Recurrent Neural Network (EDRNN), DRNN, CNN, RNN.  Dataset: GSE76105 from GEO Omnibus repository is used.  Proposed Method:   1. Pre-processing : eliminate poor samples based on the p-value.   2. Normalize the data.   3. Embedded Feature Selection : LASSO (Least Absolute shrinkage and selection operator), SVM, AdaBoost, Random Forest.   4. Classification : RNN, CNN, DRNN, EDRNN  Results: The accuracy was the highest (at 87%) when AdaBoost model used along with EDRNN for classification.</vt:lpstr>
      <vt:lpstr>PowerPoint Presentation</vt:lpstr>
      <vt:lpstr>PowerPoint Presentation</vt:lpstr>
      <vt:lpstr>In this study separately the potential of the peripheral blood gene expression data as well as the Single Nucleotide Polymorphism (SNP) data in building ML models for AD classification is analysed. A systematic approach on feature selection and ML model design using both types of genetic data provided by the Alzheimer’s Disease Neuroimaging Initiatives (ADNI). Two-step feature selection  produced a curated list of important genes. In addition to these selected genetic features, to examine the role of non-genetic covariates, Age and number of education years (EDU) as extra features are included. </vt:lpstr>
      <vt:lpstr>PowerPoint Presentation</vt:lpstr>
      <vt:lpstr>This study is intended to introduce a symmetric framework to predict AD from Gene Expression (GE) data, with the aim to produce the most accurate prediction using the smallest number of genes. The framework works in four stages after it receives a training dataset: pre-processing, gene selection (GS), classification, and AD prediction. The symmetry of the model is manifested in all of its stages. In the pre-processing stage gene columns in the training dataset are pre-processed identically. In the GS stage, the same user-defined filter metrics are invoked on every gene individually, and so are the same user-defined wrapper metrics. In the classification stage, a number of user-defined ML models are applied identically using the minimal set of genes selected in the preceding stage. The core of the proposed framework is a meticulous GS algorithm which we have designed to nominate eight subsets of the original set of genes provided in the training dataset.</vt:lpstr>
      <vt:lpstr>PowerPoint Presentation</vt:lpstr>
      <vt:lpstr>PowerPoint Presentation</vt:lpstr>
      <vt:lpstr>PowerPoint Presentation</vt:lpstr>
      <vt:lpstr>This study explores the classification algorithms including logistic regression, support vector classifier, decision tree, and random forest classifier. The models are fine tuned by choosing optimal values for parameters that influences the accuracy of the model. The optimal parameters are found using a K-fold cross validation score, and the models are generated using that. The dataset used in the model is longitudinal cross-sectional data from OASIS. It has been inferred from the results that random forest classifier performs well than the other models.</vt:lpstr>
      <vt:lpstr>PowerPoint Presentation</vt:lpstr>
      <vt:lpstr>PowerPoint Presentation</vt:lpstr>
      <vt:lpstr>This study is done to reduce laborious, and time-consuming task of classifying AD groups, different deep learning algorithms were investigated to automate the AD detection and prediction. In this study, the potency of transfer learning approach was analysed in detail by fine tuning the deeper layers of  Transfer Learning models like VGG-19, VGG-16, Resnet-50 and Xception. In prior work, VGG-16 model was experimented on the ADNI datasets to get an accuracy of 97% and a precision of 96%. From this study, it is analysed that the overall classification accuracy and precision of VGG- 19 is exceptionally high (98%) when compared to other models. This shows that the automated method can be a true guide in Alzheimer’s detection and prediction, especially when an early-stage diagnosis may help to get the benefit of treatment.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12</cp:revision>
  <dcterms:created xsi:type="dcterms:W3CDTF">2022-11-08T11:59:11Z</dcterms:created>
  <dcterms:modified xsi:type="dcterms:W3CDTF">2022-11-08T19:54:00Z</dcterms:modified>
</cp:coreProperties>
</file>